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1" r:id="rId1"/>
  </p:sldMasterIdLst>
  <p:notesMasterIdLst>
    <p:notesMasterId r:id="rId24"/>
  </p:notesMasterIdLst>
  <p:handoutMasterIdLst>
    <p:handoutMasterId r:id="rId25"/>
  </p:handoutMasterIdLst>
  <p:sldIdLst>
    <p:sldId id="702" r:id="rId2"/>
    <p:sldId id="703" r:id="rId3"/>
    <p:sldId id="766" r:id="rId4"/>
    <p:sldId id="751" r:id="rId5"/>
    <p:sldId id="762" r:id="rId6"/>
    <p:sldId id="754" r:id="rId7"/>
    <p:sldId id="764" r:id="rId8"/>
    <p:sldId id="752" r:id="rId9"/>
    <p:sldId id="763" r:id="rId10"/>
    <p:sldId id="767" r:id="rId11"/>
    <p:sldId id="753" r:id="rId12"/>
    <p:sldId id="769" r:id="rId13"/>
    <p:sldId id="755" r:id="rId14"/>
    <p:sldId id="757" r:id="rId15"/>
    <p:sldId id="756" r:id="rId16"/>
    <p:sldId id="772" r:id="rId17"/>
    <p:sldId id="758" r:id="rId18"/>
    <p:sldId id="768" r:id="rId19"/>
    <p:sldId id="759" r:id="rId20"/>
    <p:sldId id="770" r:id="rId21"/>
    <p:sldId id="771" r:id="rId22"/>
    <p:sldId id="750" r:id="rId23"/>
  </p:sldIdLst>
  <p:sldSz cx="9144000" cy="6858000" type="screen4x3"/>
  <p:notesSz cx="7010400" cy="9296400"/>
  <p:defaultTextStyle>
    <a:defPPr>
      <a:defRPr lang="en-US"/>
    </a:defPPr>
    <a:lvl1pPr algn="l" rtl="0" fontAlgn="base">
      <a:spcBef>
        <a:spcPct val="0"/>
      </a:spcBef>
      <a:spcAft>
        <a:spcPct val="0"/>
      </a:spcAft>
      <a:defRPr sz="4800" kern="1200">
        <a:solidFill>
          <a:schemeClr val="tx1"/>
        </a:solidFill>
        <a:latin typeface="Times New Roman" pitchFamily="18" charset="0"/>
        <a:ea typeface="+mn-ea"/>
        <a:cs typeface="+mn-cs"/>
      </a:defRPr>
    </a:lvl1pPr>
    <a:lvl2pPr marL="457200" algn="l" rtl="0" fontAlgn="base">
      <a:spcBef>
        <a:spcPct val="0"/>
      </a:spcBef>
      <a:spcAft>
        <a:spcPct val="0"/>
      </a:spcAft>
      <a:defRPr sz="4800" kern="1200">
        <a:solidFill>
          <a:schemeClr val="tx1"/>
        </a:solidFill>
        <a:latin typeface="Times New Roman" pitchFamily="18" charset="0"/>
        <a:ea typeface="+mn-ea"/>
        <a:cs typeface="+mn-cs"/>
      </a:defRPr>
    </a:lvl2pPr>
    <a:lvl3pPr marL="914400" algn="l" rtl="0" fontAlgn="base">
      <a:spcBef>
        <a:spcPct val="0"/>
      </a:spcBef>
      <a:spcAft>
        <a:spcPct val="0"/>
      </a:spcAft>
      <a:defRPr sz="4800" kern="1200">
        <a:solidFill>
          <a:schemeClr val="tx1"/>
        </a:solidFill>
        <a:latin typeface="Times New Roman" pitchFamily="18" charset="0"/>
        <a:ea typeface="+mn-ea"/>
        <a:cs typeface="+mn-cs"/>
      </a:defRPr>
    </a:lvl3pPr>
    <a:lvl4pPr marL="1371600" algn="l" rtl="0" fontAlgn="base">
      <a:spcBef>
        <a:spcPct val="0"/>
      </a:spcBef>
      <a:spcAft>
        <a:spcPct val="0"/>
      </a:spcAft>
      <a:defRPr sz="4800" kern="1200">
        <a:solidFill>
          <a:schemeClr val="tx1"/>
        </a:solidFill>
        <a:latin typeface="Times New Roman" pitchFamily="18" charset="0"/>
        <a:ea typeface="+mn-ea"/>
        <a:cs typeface="+mn-cs"/>
      </a:defRPr>
    </a:lvl4pPr>
    <a:lvl5pPr marL="1828800" algn="l" rtl="0" fontAlgn="base">
      <a:spcBef>
        <a:spcPct val="0"/>
      </a:spcBef>
      <a:spcAft>
        <a:spcPct val="0"/>
      </a:spcAft>
      <a:defRPr sz="4800" kern="1200">
        <a:solidFill>
          <a:schemeClr val="tx1"/>
        </a:solidFill>
        <a:latin typeface="Times New Roman" pitchFamily="18" charset="0"/>
        <a:ea typeface="+mn-ea"/>
        <a:cs typeface="+mn-cs"/>
      </a:defRPr>
    </a:lvl5pPr>
    <a:lvl6pPr marL="2286000" algn="l" defTabSz="914400" rtl="0" eaLnBrk="1" latinLnBrk="0" hangingPunct="1">
      <a:defRPr sz="4800" kern="1200">
        <a:solidFill>
          <a:schemeClr val="tx1"/>
        </a:solidFill>
        <a:latin typeface="Times New Roman" pitchFamily="18" charset="0"/>
        <a:ea typeface="+mn-ea"/>
        <a:cs typeface="+mn-cs"/>
      </a:defRPr>
    </a:lvl6pPr>
    <a:lvl7pPr marL="2743200" algn="l" defTabSz="914400" rtl="0" eaLnBrk="1" latinLnBrk="0" hangingPunct="1">
      <a:defRPr sz="4800" kern="1200">
        <a:solidFill>
          <a:schemeClr val="tx1"/>
        </a:solidFill>
        <a:latin typeface="Times New Roman" pitchFamily="18" charset="0"/>
        <a:ea typeface="+mn-ea"/>
        <a:cs typeface="+mn-cs"/>
      </a:defRPr>
    </a:lvl7pPr>
    <a:lvl8pPr marL="3200400" algn="l" defTabSz="914400" rtl="0" eaLnBrk="1" latinLnBrk="0" hangingPunct="1">
      <a:defRPr sz="4800" kern="1200">
        <a:solidFill>
          <a:schemeClr val="tx1"/>
        </a:solidFill>
        <a:latin typeface="Times New Roman" pitchFamily="18" charset="0"/>
        <a:ea typeface="+mn-ea"/>
        <a:cs typeface="+mn-cs"/>
      </a:defRPr>
    </a:lvl8pPr>
    <a:lvl9pPr marL="3657600" algn="l" defTabSz="914400" rtl="0" eaLnBrk="1" latinLnBrk="0" hangingPunct="1">
      <a:defRPr sz="4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89" userDrawn="1">
          <p15:clr>
            <a:srgbClr val="A4A3A4"/>
          </p15:clr>
        </p15:guide>
        <p15:guide id="3"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brey-Ann Gilmore" initials="AG"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6666FF"/>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4" autoAdjust="0"/>
    <p:restoredTop sz="80154" autoAdjust="0"/>
  </p:normalViewPr>
  <p:slideViewPr>
    <p:cSldViewPr>
      <p:cViewPr varScale="1">
        <p:scale>
          <a:sx n="91" d="100"/>
          <a:sy n="91" d="100"/>
        </p:scale>
        <p:origin x="1440" y="84"/>
      </p:cViewPr>
      <p:guideLst>
        <p:guide orient="horz" pos="2160"/>
        <p:guide pos="2880"/>
      </p:guideLst>
    </p:cSldViewPr>
  </p:slideViewPr>
  <p:outlineViewPr>
    <p:cViewPr>
      <p:scale>
        <a:sx n="33" d="100"/>
        <a:sy n="33" d="100"/>
      </p:scale>
      <p:origin x="0" y="-1152"/>
    </p:cViewPr>
  </p:outlineViewPr>
  <p:notesTextViewPr>
    <p:cViewPr>
      <p:scale>
        <a:sx n="100" d="100"/>
        <a:sy n="100" d="100"/>
      </p:scale>
      <p:origin x="0" y="0"/>
    </p:cViewPr>
  </p:notesTextViewPr>
  <p:sorterViewPr>
    <p:cViewPr>
      <p:scale>
        <a:sx n="100" d="100"/>
        <a:sy n="100" d="100"/>
      </p:scale>
      <p:origin x="0" y="2394"/>
    </p:cViewPr>
  </p:sorterViewPr>
  <p:notesViewPr>
    <p:cSldViewPr>
      <p:cViewPr>
        <p:scale>
          <a:sx n="75" d="100"/>
          <a:sy n="75" d="100"/>
        </p:scale>
        <p:origin x="1276" y="36"/>
      </p:cViewPr>
      <p:guideLst>
        <p:guide orient="horz" pos="2928"/>
        <p:guide pos="218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2D7DAF-7864-49E2-8D45-B17EE3A773BE}" type="doc">
      <dgm:prSet loTypeId="urn:microsoft.com/office/officeart/2005/8/layout/process1" loCatId="process" qsTypeId="urn:microsoft.com/office/officeart/2005/8/quickstyle/simple1" qsCatId="simple" csTypeId="urn:microsoft.com/office/officeart/2005/8/colors/accent1_2" csCatId="accent1" phldr="1"/>
      <dgm:spPr/>
    </dgm:pt>
    <dgm:pt modelId="{D2D8495C-1B6F-4578-B8B9-40F354E9759C}">
      <dgm:prSet phldrT="[Text]"/>
      <dgm:spPr/>
      <dgm:t>
        <a:bodyPr/>
        <a:lstStyle/>
        <a:p>
          <a:r>
            <a:rPr lang="en-US" dirty="0"/>
            <a:t>Publish/Post public notice of upcoming public hearing</a:t>
          </a:r>
        </a:p>
      </dgm:t>
    </dgm:pt>
    <dgm:pt modelId="{FB76877C-825C-42C6-9A04-CCB8A6B0AB87}" type="parTrans" cxnId="{369668BF-D920-402E-85E8-4718A7655A05}">
      <dgm:prSet/>
      <dgm:spPr/>
      <dgm:t>
        <a:bodyPr/>
        <a:lstStyle/>
        <a:p>
          <a:endParaRPr lang="en-US"/>
        </a:p>
      </dgm:t>
    </dgm:pt>
    <dgm:pt modelId="{6F327496-BEAA-4004-AC92-179BB7E48776}" type="sibTrans" cxnId="{369668BF-D920-402E-85E8-4718A7655A05}">
      <dgm:prSet/>
      <dgm:spPr/>
      <dgm:t>
        <a:bodyPr/>
        <a:lstStyle/>
        <a:p>
          <a:endParaRPr lang="en-US"/>
        </a:p>
      </dgm:t>
    </dgm:pt>
    <dgm:pt modelId="{DC90C4AA-F990-48E2-A776-8DF323B12FDF}">
      <dgm:prSet phldrT="[Text]"/>
      <dgm:spPr/>
      <dgm:t>
        <a:bodyPr/>
        <a:lstStyle/>
        <a:p>
          <a:r>
            <a:rPr lang="en-US" dirty="0"/>
            <a:t>Conduct the public hearing and receive comment</a:t>
          </a:r>
        </a:p>
      </dgm:t>
    </dgm:pt>
    <dgm:pt modelId="{DDF38350-FBE0-4121-821D-8AED25017BD4}" type="parTrans" cxnId="{779FD573-09BC-4D3E-AF0A-901360E5385B}">
      <dgm:prSet/>
      <dgm:spPr/>
      <dgm:t>
        <a:bodyPr/>
        <a:lstStyle/>
        <a:p>
          <a:endParaRPr lang="en-US"/>
        </a:p>
      </dgm:t>
    </dgm:pt>
    <dgm:pt modelId="{29C8C967-EE88-45C3-B642-C8AA98B026DD}" type="sibTrans" cxnId="{779FD573-09BC-4D3E-AF0A-901360E5385B}">
      <dgm:prSet/>
      <dgm:spPr/>
      <dgm:t>
        <a:bodyPr/>
        <a:lstStyle/>
        <a:p>
          <a:endParaRPr lang="en-US"/>
        </a:p>
      </dgm:t>
    </dgm:pt>
    <dgm:pt modelId="{FB1B304D-0B50-4326-A5A7-7B35B02BE608}">
      <dgm:prSet phldrT="[Text]"/>
      <dgm:spPr/>
      <dgm:t>
        <a:bodyPr/>
        <a:lstStyle/>
        <a:p>
          <a:r>
            <a:rPr lang="en-US" dirty="0"/>
            <a:t>Develop project and complete application	</a:t>
          </a:r>
        </a:p>
      </dgm:t>
    </dgm:pt>
    <dgm:pt modelId="{0F7FA357-B3EC-4A97-BF39-D97EAC0CEC9F}" type="parTrans" cxnId="{BF97D422-BC9B-4BD8-992A-77E9F7AEF5D3}">
      <dgm:prSet/>
      <dgm:spPr/>
      <dgm:t>
        <a:bodyPr/>
        <a:lstStyle/>
        <a:p>
          <a:endParaRPr lang="en-US"/>
        </a:p>
      </dgm:t>
    </dgm:pt>
    <dgm:pt modelId="{459F3636-9636-42BB-BBF1-D0903681B817}" type="sibTrans" cxnId="{BF97D422-BC9B-4BD8-992A-77E9F7AEF5D3}">
      <dgm:prSet/>
      <dgm:spPr/>
      <dgm:t>
        <a:bodyPr/>
        <a:lstStyle/>
        <a:p>
          <a:endParaRPr lang="en-US"/>
        </a:p>
      </dgm:t>
    </dgm:pt>
    <dgm:pt modelId="{BCDBEB15-9BBA-4AEF-85FA-4BCB96890CFB}">
      <dgm:prSet/>
      <dgm:spPr/>
      <dgm:t>
        <a:bodyPr/>
        <a:lstStyle/>
        <a:p>
          <a:r>
            <a:rPr lang="en-US" dirty="0"/>
            <a:t>Adopt local resolution authorizing submission of application</a:t>
          </a:r>
        </a:p>
      </dgm:t>
    </dgm:pt>
    <dgm:pt modelId="{8AA95827-697A-48E5-817A-921BA6FEC10A}" type="parTrans" cxnId="{2749F0A7-B70B-40D5-886C-51F93A1025D6}">
      <dgm:prSet/>
      <dgm:spPr/>
      <dgm:t>
        <a:bodyPr/>
        <a:lstStyle/>
        <a:p>
          <a:endParaRPr lang="en-US"/>
        </a:p>
      </dgm:t>
    </dgm:pt>
    <dgm:pt modelId="{88C7C3C8-BE3F-4390-8680-2BAF22979F43}" type="sibTrans" cxnId="{2749F0A7-B70B-40D5-886C-51F93A1025D6}">
      <dgm:prSet/>
      <dgm:spPr/>
      <dgm:t>
        <a:bodyPr/>
        <a:lstStyle/>
        <a:p>
          <a:endParaRPr lang="en-US"/>
        </a:p>
      </dgm:t>
    </dgm:pt>
    <dgm:pt modelId="{0C16B00A-2FA3-4689-AC3C-180FBC3F350D}">
      <dgm:prSet/>
      <dgm:spPr/>
      <dgm:t>
        <a:bodyPr/>
        <a:lstStyle/>
        <a:p>
          <a:r>
            <a:rPr lang="en-US" dirty="0"/>
            <a:t>Publish/Post public notice of application availability for review</a:t>
          </a:r>
        </a:p>
      </dgm:t>
    </dgm:pt>
    <dgm:pt modelId="{037AF34E-7CDA-4AE6-87A5-A6734838D71B}" type="parTrans" cxnId="{B1A8D1F8-0C86-4A38-A109-AD80395200D8}">
      <dgm:prSet/>
      <dgm:spPr/>
      <dgm:t>
        <a:bodyPr/>
        <a:lstStyle/>
        <a:p>
          <a:endParaRPr lang="en-US"/>
        </a:p>
      </dgm:t>
    </dgm:pt>
    <dgm:pt modelId="{0CFBE8F8-B342-4286-A792-83624114852E}" type="sibTrans" cxnId="{B1A8D1F8-0C86-4A38-A109-AD80395200D8}">
      <dgm:prSet/>
      <dgm:spPr/>
      <dgm:t>
        <a:bodyPr/>
        <a:lstStyle/>
        <a:p>
          <a:endParaRPr lang="en-US"/>
        </a:p>
      </dgm:t>
    </dgm:pt>
    <dgm:pt modelId="{9DDCDFD5-A54F-4B05-98C4-F0E76E679D4D}">
      <dgm:prSet/>
      <dgm:spPr/>
      <dgm:t>
        <a:bodyPr/>
        <a:lstStyle/>
        <a:p>
          <a:r>
            <a:rPr lang="en-US" dirty="0"/>
            <a:t>Submit application +5 days after app is available for public review</a:t>
          </a:r>
        </a:p>
      </dgm:t>
    </dgm:pt>
    <dgm:pt modelId="{D0D5D1FB-B18B-4ADC-B26A-0172267BE5CA}" type="parTrans" cxnId="{40CAC3E0-5C2F-44FF-886E-DBE01A261B70}">
      <dgm:prSet/>
      <dgm:spPr/>
      <dgm:t>
        <a:bodyPr/>
        <a:lstStyle/>
        <a:p>
          <a:endParaRPr lang="en-US"/>
        </a:p>
      </dgm:t>
    </dgm:pt>
    <dgm:pt modelId="{C9208B53-037C-47ED-8867-C6732CF9BF24}" type="sibTrans" cxnId="{40CAC3E0-5C2F-44FF-886E-DBE01A261B70}">
      <dgm:prSet/>
      <dgm:spPr/>
      <dgm:t>
        <a:bodyPr/>
        <a:lstStyle/>
        <a:p>
          <a:endParaRPr lang="en-US"/>
        </a:p>
      </dgm:t>
    </dgm:pt>
    <dgm:pt modelId="{8E22FBE1-E0C5-44CC-9A30-1DB39B980F47}" type="pres">
      <dgm:prSet presAssocID="{642D7DAF-7864-49E2-8D45-B17EE3A773BE}" presName="Name0" presStyleCnt="0">
        <dgm:presLayoutVars>
          <dgm:dir/>
          <dgm:resizeHandles val="exact"/>
        </dgm:presLayoutVars>
      </dgm:prSet>
      <dgm:spPr/>
    </dgm:pt>
    <dgm:pt modelId="{9EA64CF6-E8BD-4236-AE40-9193E28D4564}" type="pres">
      <dgm:prSet presAssocID="{D2D8495C-1B6F-4578-B8B9-40F354E9759C}" presName="node" presStyleLbl="node1" presStyleIdx="0" presStyleCnt="6">
        <dgm:presLayoutVars>
          <dgm:bulletEnabled val="1"/>
        </dgm:presLayoutVars>
      </dgm:prSet>
      <dgm:spPr/>
    </dgm:pt>
    <dgm:pt modelId="{9E93A2B2-F458-4518-A6E9-95264BB5B750}" type="pres">
      <dgm:prSet presAssocID="{6F327496-BEAA-4004-AC92-179BB7E48776}" presName="sibTrans" presStyleLbl="sibTrans2D1" presStyleIdx="0" presStyleCnt="5"/>
      <dgm:spPr/>
    </dgm:pt>
    <dgm:pt modelId="{3DDCB651-E5C1-4916-B337-21BD49917802}" type="pres">
      <dgm:prSet presAssocID="{6F327496-BEAA-4004-AC92-179BB7E48776}" presName="connectorText" presStyleLbl="sibTrans2D1" presStyleIdx="0" presStyleCnt="5"/>
      <dgm:spPr/>
    </dgm:pt>
    <dgm:pt modelId="{7FF0D8B5-923F-40DC-9254-BB4ACA03491C}" type="pres">
      <dgm:prSet presAssocID="{DC90C4AA-F990-48E2-A776-8DF323B12FDF}" presName="node" presStyleLbl="node1" presStyleIdx="1" presStyleCnt="6">
        <dgm:presLayoutVars>
          <dgm:bulletEnabled val="1"/>
        </dgm:presLayoutVars>
      </dgm:prSet>
      <dgm:spPr/>
    </dgm:pt>
    <dgm:pt modelId="{0FC41AE3-52C0-4ABB-B41F-515523567CBD}" type="pres">
      <dgm:prSet presAssocID="{29C8C967-EE88-45C3-B642-C8AA98B026DD}" presName="sibTrans" presStyleLbl="sibTrans2D1" presStyleIdx="1" presStyleCnt="5"/>
      <dgm:spPr/>
    </dgm:pt>
    <dgm:pt modelId="{83C6EFAF-BF23-4255-9905-33F4062016E2}" type="pres">
      <dgm:prSet presAssocID="{29C8C967-EE88-45C3-B642-C8AA98B026DD}" presName="connectorText" presStyleLbl="sibTrans2D1" presStyleIdx="1" presStyleCnt="5"/>
      <dgm:spPr/>
    </dgm:pt>
    <dgm:pt modelId="{BB5A7B90-C358-4414-8D6C-66AE3F840839}" type="pres">
      <dgm:prSet presAssocID="{FB1B304D-0B50-4326-A5A7-7B35B02BE608}" presName="node" presStyleLbl="node1" presStyleIdx="2" presStyleCnt="6">
        <dgm:presLayoutVars>
          <dgm:bulletEnabled val="1"/>
        </dgm:presLayoutVars>
      </dgm:prSet>
      <dgm:spPr/>
    </dgm:pt>
    <dgm:pt modelId="{41648C1E-B05F-4A38-ADEB-983AB642F381}" type="pres">
      <dgm:prSet presAssocID="{459F3636-9636-42BB-BBF1-D0903681B817}" presName="sibTrans" presStyleLbl="sibTrans2D1" presStyleIdx="2" presStyleCnt="5"/>
      <dgm:spPr/>
    </dgm:pt>
    <dgm:pt modelId="{350CCA67-A27B-4F92-94B7-A9B1BE8A21BA}" type="pres">
      <dgm:prSet presAssocID="{459F3636-9636-42BB-BBF1-D0903681B817}" presName="connectorText" presStyleLbl="sibTrans2D1" presStyleIdx="2" presStyleCnt="5"/>
      <dgm:spPr/>
    </dgm:pt>
    <dgm:pt modelId="{DCFD9A29-C615-47E9-9DB0-59E2174A82C8}" type="pres">
      <dgm:prSet presAssocID="{BCDBEB15-9BBA-4AEF-85FA-4BCB96890CFB}" presName="node" presStyleLbl="node1" presStyleIdx="3" presStyleCnt="6" custScaleY="125223" custLinFactNeighborX="-9657">
        <dgm:presLayoutVars>
          <dgm:bulletEnabled val="1"/>
        </dgm:presLayoutVars>
      </dgm:prSet>
      <dgm:spPr/>
    </dgm:pt>
    <dgm:pt modelId="{F3B41ACB-878C-434D-936B-712FCB5D1212}" type="pres">
      <dgm:prSet presAssocID="{88C7C3C8-BE3F-4390-8680-2BAF22979F43}" presName="sibTrans" presStyleLbl="sibTrans2D1" presStyleIdx="3" presStyleCnt="5"/>
      <dgm:spPr/>
    </dgm:pt>
    <dgm:pt modelId="{DA84D639-4172-47B8-8AF7-02135851395D}" type="pres">
      <dgm:prSet presAssocID="{88C7C3C8-BE3F-4390-8680-2BAF22979F43}" presName="connectorText" presStyleLbl="sibTrans2D1" presStyleIdx="3" presStyleCnt="5"/>
      <dgm:spPr/>
    </dgm:pt>
    <dgm:pt modelId="{86C05D6A-54DD-44CC-A0C1-CAEA6A1E5F24}" type="pres">
      <dgm:prSet presAssocID="{0C16B00A-2FA3-4689-AC3C-180FBC3F350D}" presName="node" presStyleLbl="node1" presStyleIdx="4" presStyleCnt="6">
        <dgm:presLayoutVars>
          <dgm:bulletEnabled val="1"/>
        </dgm:presLayoutVars>
      </dgm:prSet>
      <dgm:spPr/>
    </dgm:pt>
    <dgm:pt modelId="{4AD55CFA-8A00-49B3-A799-AC832500FA0F}" type="pres">
      <dgm:prSet presAssocID="{0CFBE8F8-B342-4286-A792-83624114852E}" presName="sibTrans" presStyleLbl="sibTrans2D1" presStyleIdx="4" presStyleCnt="5"/>
      <dgm:spPr/>
    </dgm:pt>
    <dgm:pt modelId="{783B7FA0-0773-4785-8BD3-A2954D5AF6CC}" type="pres">
      <dgm:prSet presAssocID="{0CFBE8F8-B342-4286-A792-83624114852E}" presName="connectorText" presStyleLbl="sibTrans2D1" presStyleIdx="4" presStyleCnt="5"/>
      <dgm:spPr/>
    </dgm:pt>
    <dgm:pt modelId="{81AB4B46-D3F1-43CB-98B2-60286AFF1867}" type="pres">
      <dgm:prSet presAssocID="{9DDCDFD5-A54F-4B05-98C4-F0E76E679D4D}" presName="node" presStyleLbl="node1" presStyleIdx="5" presStyleCnt="6">
        <dgm:presLayoutVars>
          <dgm:bulletEnabled val="1"/>
        </dgm:presLayoutVars>
      </dgm:prSet>
      <dgm:spPr/>
    </dgm:pt>
  </dgm:ptLst>
  <dgm:cxnLst>
    <dgm:cxn modelId="{240D0704-4306-410B-984F-3ADA2196FB9C}" type="presOf" srcId="{D2D8495C-1B6F-4578-B8B9-40F354E9759C}" destId="{9EA64CF6-E8BD-4236-AE40-9193E28D4564}" srcOrd="0" destOrd="0" presId="urn:microsoft.com/office/officeart/2005/8/layout/process1"/>
    <dgm:cxn modelId="{F870D21A-BBC4-4E1C-A8F8-B13BCA6E27BB}" type="presOf" srcId="{0CFBE8F8-B342-4286-A792-83624114852E}" destId="{783B7FA0-0773-4785-8BD3-A2954D5AF6CC}" srcOrd="1" destOrd="0" presId="urn:microsoft.com/office/officeart/2005/8/layout/process1"/>
    <dgm:cxn modelId="{E0E38720-53FA-4203-81C9-26BD9985E141}" type="presOf" srcId="{BCDBEB15-9BBA-4AEF-85FA-4BCB96890CFB}" destId="{DCFD9A29-C615-47E9-9DB0-59E2174A82C8}" srcOrd="0" destOrd="0" presId="urn:microsoft.com/office/officeart/2005/8/layout/process1"/>
    <dgm:cxn modelId="{BF97D422-BC9B-4BD8-992A-77E9F7AEF5D3}" srcId="{642D7DAF-7864-49E2-8D45-B17EE3A773BE}" destId="{FB1B304D-0B50-4326-A5A7-7B35B02BE608}" srcOrd="2" destOrd="0" parTransId="{0F7FA357-B3EC-4A97-BF39-D97EAC0CEC9F}" sibTransId="{459F3636-9636-42BB-BBF1-D0903681B817}"/>
    <dgm:cxn modelId="{6592CF27-2ECD-46B8-AD26-66626BB11DB0}" type="presOf" srcId="{459F3636-9636-42BB-BBF1-D0903681B817}" destId="{41648C1E-B05F-4A38-ADEB-983AB642F381}" srcOrd="0" destOrd="0" presId="urn:microsoft.com/office/officeart/2005/8/layout/process1"/>
    <dgm:cxn modelId="{7F960A35-2869-4319-8916-26F64C0D1E91}" type="presOf" srcId="{0CFBE8F8-B342-4286-A792-83624114852E}" destId="{4AD55CFA-8A00-49B3-A799-AC832500FA0F}" srcOrd="0" destOrd="0" presId="urn:microsoft.com/office/officeart/2005/8/layout/process1"/>
    <dgm:cxn modelId="{E49E5838-BFDF-400C-8E4D-F1E477FCAA25}" type="presOf" srcId="{FB1B304D-0B50-4326-A5A7-7B35B02BE608}" destId="{BB5A7B90-C358-4414-8D6C-66AE3F840839}" srcOrd="0" destOrd="0" presId="urn:microsoft.com/office/officeart/2005/8/layout/process1"/>
    <dgm:cxn modelId="{EFDD0D4A-AA23-4B3E-B652-C87EC60321A6}" type="presOf" srcId="{6F327496-BEAA-4004-AC92-179BB7E48776}" destId="{3DDCB651-E5C1-4916-B337-21BD49917802}" srcOrd="1" destOrd="0" presId="urn:microsoft.com/office/officeart/2005/8/layout/process1"/>
    <dgm:cxn modelId="{4C723950-511F-44BF-9B4B-71859EC6565F}" type="presOf" srcId="{6F327496-BEAA-4004-AC92-179BB7E48776}" destId="{9E93A2B2-F458-4518-A6E9-95264BB5B750}" srcOrd="0" destOrd="0" presId="urn:microsoft.com/office/officeart/2005/8/layout/process1"/>
    <dgm:cxn modelId="{F8418852-EE7B-425E-B674-AC9A99A989A4}" type="presOf" srcId="{0C16B00A-2FA3-4689-AC3C-180FBC3F350D}" destId="{86C05D6A-54DD-44CC-A0C1-CAEA6A1E5F24}" srcOrd="0" destOrd="0" presId="urn:microsoft.com/office/officeart/2005/8/layout/process1"/>
    <dgm:cxn modelId="{779FD573-09BC-4D3E-AF0A-901360E5385B}" srcId="{642D7DAF-7864-49E2-8D45-B17EE3A773BE}" destId="{DC90C4AA-F990-48E2-A776-8DF323B12FDF}" srcOrd="1" destOrd="0" parTransId="{DDF38350-FBE0-4121-821D-8AED25017BD4}" sibTransId="{29C8C967-EE88-45C3-B642-C8AA98B026DD}"/>
    <dgm:cxn modelId="{8C622375-D8DE-450A-B7E5-F26D78DAB558}" type="presOf" srcId="{88C7C3C8-BE3F-4390-8680-2BAF22979F43}" destId="{F3B41ACB-878C-434D-936B-712FCB5D1212}" srcOrd="0" destOrd="0" presId="urn:microsoft.com/office/officeart/2005/8/layout/process1"/>
    <dgm:cxn modelId="{3E25168B-FB28-467E-B0D4-31CCC05BB329}" type="presOf" srcId="{88C7C3C8-BE3F-4390-8680-2BAF22979F43}" destId="{DA84D639-4172-47B8-8AF7-02135851395D}" srcOrd="1" destOrd="0" presId="urn:microsoft.com/office/officeart/2005/8/layout/process1"/>
    <dgm:cxn modelId="{F28950A3-9F65-444D-AE8C-2978CF14617E}" type="presOf" srcId="{DC90C4AA-F990-48E2-A776-8DF323B12FDF}" destId="{7FF0D8B5-923F-40DC-9254-BB4ACA03491C}" srcOrd="0" destOrd="0" presId="urn:microsoft.com/office/officeart/2005/8/layout/process1"/>
    <dgm:cxn modelId="{2749F0A7-B70B-40D5-886C-51F93A1025D6}" srcId="{642D7DAF-7864-49E2-8D45-B17EE3A773BE}" destId="{BCDBEB15-9BBA-4AEF-85FA-4BCB96890CFB}" srcOrd="3" destOrd="0" parTransId="{8AA95827-697A-48E5-817A-921BA6FEC10A}" sibTransId="{88C7C3C8-BE3F-4390-8680-2BAF22979F43}"/>
    <dgm:cxn modelId="{027B10B0-F922-4CA9-9474-A0E0E7AA0A40}" type="presOf" srcId="{29C8C967-EE88-45C3-B642-C8AA98B026DD}" destId="{0FC41AE3-52C0-4ABB-B41F-515523567CBD}" srcOrd="0" destOrd="0" presId="urn:microsoft.com/office/officeart/2005/8/layout/process1"/>
    <dgm:cxn modelId="{369668BF-D920-402E-85E8-4718A7655A05}" srcId="{642D7DAF-7864-49E2-8D45-B17EE3A773BE}" destId="{D2D8495C-1B6F-4578-B8B9-40F354E9759C}" srcOrd="0" destOrd="0" parTransId="{FB76877C-825C-42C6-9A04-CCB8A6B0AB87}" sibTransId="{6F327496-BEAA-4004-AC92-179BB7E48776}"/>
    <dgm:cxn modelId="{D69DEAC0-356A-425F-8ABB-AB1671919147}" type="presOf" srcId="{642D7DAF-7864-49E2-8D45-B17EE3A773BE}" destId="{8E22FBE1-E0C5-44CC-9A30-1DB39B980F47}" srcOrd="0" destOrd="0" presId="urn:microsoft.com/office/officeart/2005/8/layout/process1"/>
    <dgm:cxn modelId="{F95389C5-FB7A-41AA-B6DA-609BA6A6814E}" type="presOf" srcId="{9DDCDFD5-A54F-4B05-98C4-F0E76E679D4D}" destId="{81AB4B46-D3F1-43CB-98B2-60286AFF1867}" srcOrd="0" destOrd="0" presId="urn:microsoft.com/office/officeart/2005/8/layout/process1"/>
    <dgm:cxn modelId="{40CAC3E0-5C2F-44FF-886E-DBE01A261B70}" srcId="{642D7DAF-7864-49E2-8D45-B17EE3A773BE}" destId="{9DDCDFD5-A54F-4B05-98C4-F0E76E679D4D}" srcOrd="5" destOrd="0" parTransId="{D0D5D1FB-B18B-4ADC-B26A-0172267BE5CA}" sibTransId="{C9208B53-037C-47ED-8867-C6732CF9BF24}"/>
    <dgm:cxn modelId="{6104DCE0-74AC-42CF-A853-B3725E57363A}" type="presOf" srcId="{29C8C967-EE88-45C3-B642-C8AA98B026DD}" destId="{83C6EFAF-BF23-4255-9905-33F4062016E2}" srcOrd="1" destOrd="0" presId="urn:microsoft.com/office/officeart/2005/8/layout/process1"/>
    <dgm:cxn modelId="{0CCB1BF7-C963-40AE-A648-37347D1690CE}" type="presOf" srcId="{459F3636-9636-42BB-BBF1-D0903681B817}" destId="{350CCA67-A27B-4F92-94B7-A9B1BE8A21BA}" srcOrd="1" destOrd="0" presId="urn:microsoft.com/office/officeart/2005/8/layout/process1"/>
    <dgm:cxn modelId="{B1A8D1F8-0C86-4A38-A109-AD80395200D8}" srcId="{642D7DAF-7864-49E2-8D45-B17EE3A773BE}" destId="{0C16B00A-2FA3-4689-AC3C-180FBC3F350D}" srcOrd="4" destOrd="0" parTransId="{037AF34E-7CDA-4AE6-87A5-A6734838D71B}" sibTransId="{0CFBE8F8-B342-4286-A792-83624114852E}"/>
    <dgm:cxn modelId="{D03DE03C-4D1C-46C0-A565-425136888C3D}" type="presParOf" srcId="{8E22FBE1-E0C5-44CC-9A30-1DB39B980F47}" destId="{9EA64CF6-E8BD-4236-AE40-9193E28D4564}" srcOrd="0" destOrd="0" presId="urn:microsoft.com/office/officeart/2005/8/layout/process1"/>
    <dgm:cxn modelId="{935AB9D0-D7BA-4989-B81C-A2C6BC9C30FC}" type="presParOf" srcId="{8E22FBE1-E0C5-44CC-9A30-1DB39B980F47}" destId="{9E93A2B2-F458-4518-A6E9-95264BB5B750}" srcOrd="1" destOrd="0" presId="urn:microsoft.com/office/officeart/2005/8/layout/process1"/>
    <dgm:cxn modelId="{B05EDFA8-F7E4-4894-96DE-15B66F0B3E43}" type="presParOf" srcId="{9E93A2B2-F458-4518-A6E9-95264BB5B750}" destId="{3DDCB651-E5C1-4916-B337-21BD49917802}" srcOrd="0" destOrd="0" presId="urn:microsoft.com/office/officeart/2005/8/layout/process1"/>
    <dgm:cxn modelId="{4E99ACB2-E20A-4807-979B-E7D2D94709DA}" type="presParOf" srcId="{8E22FBE1-E0C5-44CC-9A30-1DB39B980F47}" destId="{7FF0D8B5-923F-40DC-9254-BB4ACA03491C}" srcOrd="2" destOrd="0" presId="urn:microsoft.com/office/officeart/2005/8/layout/process1"/>
    <dgm:cxn modelId="{46F89DFA-A343-4D4C-8987-A8811F8C30F9}" type="presParOf" srcId="{8E22FBE1-E0C5-44CC-9A30-1DB39B980F47}" destId="{0FC41AE3-52C0-4ABB-B41F-515523567CBD}" srcOrd="3" destOrd="0" presId="urn:microsoft.com/office/officeart/2005/8/layout/process1"/>
    <dgm:cxn modelId="{285D0305-5C9C-42AD-85CE-4B0E12710899}" type="presParOf" srcId="{0FC41AE3-52C0-4ABB-B41F-515523567CBD}" destId="{83C6EFAF-BF23-4255-9905-33F4062016E2}" srcOrd="0" destOrd="0" presId="urn:microsoft.com/office/officeart/2005/8/layout/process1"/>
    <dgm:cxn modelId="{CD7822A9-6CDA-4E97-A689-F58BB857F257}" type="presParOf" srcId="{8E22FBE1-E0C5-44CC-9A30-1DB39B980F47}" destId="{BB5A7B90-C358-4414-8D6C-66AE3F840839}" srcOrd="4" destOrd="0" presId="urn:microsoft.com/office/officeart/2005/8/layout/process1"/>
    <dgm:cxn modelId="{3B29661D-35A6-4ACB-9BA5-905CFE3793E9}" type="presParOf" srcId="{8E22FBE1-E0C5-44CC-9A30-1DB39B980F47}" destId="{41648C1E-B05F-4A38-ADEB-983AB642F381}" srcOrd="5" destOrd="0" presId="urn:microsoft.com/office/officeart/2005/8/layout/process1"/>
    <dgm:cxn modelId="{5869B241-5A2B-4ABF-8908-41A66DCBB876}" type="presParOf" srcId="{41648C1E-B05F-4A38-ADEB-983AB642F381}" destId="{350CCA67-A27B-4F92-94B7-A9B1BE8A21BA}" srcOrd="0" destOrd="0" presId="urn:microsoft.com/office/officeart/2005/8/layout/process1"/>
    <dgm:cxn modelId="{E26934FC-08D7-4DEA-B083-35ACFA5E161E}" type="presParOf" srcId="{8E22FBE1-E0C5-44CC-9A30-1DB39B980F47}" destId="{DCFD9A29-C615-47E9-9DB0-59E2174A82C8}" srcOrd="6" destOrd="0" presId="urn:microsoft.com/office/officeart/2005/8/layout/process1"/>
    <dgm:cxn modelId="{B7FF39F3-3FAC-4A2A-9662-AF667CF229B5}" type="presParOf" srcId="{8E22FBE1-E0C5-44CC-9A30-1DB39B980F47}" destId="{F3B41ACB-878C-434D-936B-712FCB5D1212}" srcOrd="7" destOrd="0" presId="urn:microsoft.com/office/officeart/2005/8/layout/process1"/>
    <dgm:cxn modelId="{044F3869-3B98-485A-AF94-5946FB149895}" type="presParOf" srcId="{F3B41ACB-878C-434D-936B-712FCB5D1212}" destId="{DA84D639-4172-47B8-8AF7-02135851395D}" srcOrd="0" destOrd="0" presId="urn:microsoft.com/office/officeart/2005/8/layout/process1"/>
    <dgm:cxn modelId="{43B87F9B-4308-4B3A-B96B-B268191A491C}" type="presParOf" srcId="{8E22FBE1-E0C5-44CC-9A30-1DB39B980F47}" destId="{86C05D6A-54DD-44CC-A0C1-CAEA6A1E5F24}" srcOrd="8" destOrd="0" presId="urn:microsoft.com/office/officeart/2005/8/layout/process1"/>
    <dgm:cxn modelId="{B2B0FAA7-F8F2-47AA-9EF2-A0460C86DC89}" type="presParOf" srcId="{8E22FBE1-E0C5-44CC-9A30-1DB39B980F47}" destId="{4AD55CFA-8A00-49B3-A799-AC832500FA0F}" srcOrd="9" destOrd="0" presId="urn:microsoft.com/office/officeart/2005/8/layout/process1"/>
    <dgm:cxn modelId="{A78386C6-64A7-4E13-92DB-6A4978D0E48A}" type="presParOf" srcId="{4AD55CFA-8A00-49B3-A799-AC832500FA0F}" destId="{783B7FA0-0773-4785-8BD3-A2954D5AF6CC}" srcOrd="0" destOrd="0" presId="urn:microsoft.com/office/officeart/2005/8/layout/process1"/>
    <dgm:cxn modelId="{249483E2-C2F2-4C1B-A90D-F98F7BB0337C}" type="presParOf" srcId="{8E22FBE1-E0C5-44CC-9A30-1DB39B980F47}" destId="{81AB4B46-D3F1-43CB-98B2-60286AFF1867}" srcOrd="1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64CF6-E8BD-4236-AE40-9193E28D4564}">
      <dsp:nvSpPr>
        <dsp:cNvPr id="0" name=""/>
        <dsp:cNvSpPr/>
      </dsp:nvSpPr>
      <dsp:spPr>
        <a:xfrm>
          <a:off x="0" y="1988728"/>
          <a:ext cx="1126027" cy="15418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Publish/Post public notice of upcoming public hearing</a:t>
          </a:r>
        </a:p>
      </dsp:txBody>
      <dsp:txXfrm>
        <a:off x="32980" y="2021708"/>
        <a:ext cx="1060067" cy="1475866"/>
      </dsp:txXfrm>
    </dsp:sp>
    <dsp:sp modelId="{9E93A2B2-F458-4518-A6E9-95264BB5B750}">
      <dsp:nvSpPr>
        <dsp:cNvPr id="0" name=""/>
        <dsp:cNvSpPr/>
      </dsp:nvSpPr>
      <dsp:spPr>
        <a:xfrm>
          <a:off x="1238629" y="2620014"/>
          <a:ext cx="238717" cy="2792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238629" y="2675865"/>
        <a:ext cx="167102" cy="167552"/>
      </dsp:txXfrm>
    </dsp:sp>
    <dsp:sp modelId="{7FF0D8B5-923F-40DC-9254-BB4ACA03491C}">
      <dsp:nvSpPr>
        <dsp:cNvPr id="0" name=""/>
        <dsp:cNvSpPr/>
      </dsp:nvSpPr>
      <dsp:spPr>
        <a:xfrm>
          <a:off x="1576437" y="1988728"/>
          <a:ext cx="1126027" cy="15418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Conduct the public hearing and receive comment</a:t>
          </a:r>
        </a:p>
      </dsp:txBody>
      <dsp:txXfrm>
        <a:off x="1609417" y="2021708"/>
        <a:ext cx="1060067" cy="1475866"/>
      </dsp:txXfrm>
    </dsp:sp>
    <dsp:sp modelId="{0FC41AE3-52C0-4ABB-B41F-515523567CBD}">
      <dsp:nvSpPr>
        <dsp:cNvPr id="0" name=""/>
        <dsp:cNvSpPr/>
      </dsp:nvSpPr>
      <dsp:spPr>
        <a:xfrm>
          <a:off x="2815067" y="2620014"/>
          <a:ext cx="238717" cy="2792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815067" y="2675865"/>
        <a:ext cx="167102" cy="167552"/>
      </dsp:txXfrm>
    </dsp:sp>
    <dsp:sp modelId="{BB5A7B90-C358-4414-8D6C-66AE3F840839}">
      <dsp:nvSpPr>
        <dsp:cNvPr id="0" name=""/>
        <dsp:cNvSpPr/>
      </dsp:nvSpPr>
      <dsp:spPr>
        <a:xfrm>
          <a:off x="3152875" y="1988728"/>
          <a:ext cx="1126027" cy="15418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Develop project and complete application	</a:t>
          </a:r>
        </a:p>
      </dsp:txBody>
      <dsp:txXfrm>
        <a:off x="3185855" y="2021708"/>
        <a:ext cx="1060067" cy="1475866"/>
      </dsp:txXfrm>
    </dsp:sp>
    <dsp:sp modelId="{41648C1E-B05F-4A38-ADEB-983AB642F381}">
      <dsp:nvSpPr>
        <dsp:cNvPr id="0" name=""/>
        <dsp:cNvSpPr/>
      </dsp:nvSpPr>
      <dsp:spPr>
        <a:xfrm>
          <a:off x="4380631" y="2620014"/>
          <a:ext cx="215664" cy="2792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380631" y="2675865"/>
        <a:ext cx="150965" cy="167552"/>
      </dsp:txXfrm>
    </dsp:sp>
    <dsp:sp modelId="{DCFD9A29-C615-47E9-9DB0-59E2174A82C8}">
      <dsp:nvSpPr>
        <dsp:cNvPr id="0" name=""/>
        <dsp:cNvSpPr/>
      </dsp:nvSpPr>
      <dsp:spPr>
        <a:xfrm>
          <a:off x="4685817" y="1794280"/>
          <a:ext cx="1126027" cy="19307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Adopt local resolution authorizing submission of application</a:t>
          </a:r>
        </a:p>
      </dsp:txBody>
      <dsp:txXfrm>
        <a:off x="4718797" y="1827260"/>
        <a:ext cx="1060067" cy="1864761"/>
      </dsp:txXfrm>
    </dsp:sp>
    <dsp:sp modelId="{F3B41ACB-878C-434D-936B-712FCB5D1212}">
      <dsp:nvSpPr>
        <dsp:cNvPr id="0" name=""/>
        <dsp:cNvSpPr/>
      </dsp:nvSpPr>
      <dsp:spPr>
        <a:xfrm>
          <a:off x="5935320" y="2620014"/>
          <a:ext cx="261770" cy="2792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935320" y="2675865"/>
        <a:ext cx="183239" cy="167552"/>
      </dsp:txXfrm>
    </dsp:sp>
    <dsp:sp modelId="{86C05D6A-54DD-44CC-A0C1-CAEA6A1E5F24}">
      <dsp:nvSpPr>
        <dsp:cNvPr id="0" name=""/>
        <dsp:cNvSpPr/>
      </dsp:nvSpPr>
      <dsp:spPr>
        <a:xfrm>
          <a:off x="6305751" y="1988728"/>
          <a:ext cx="1126027" cy="15418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Publish/Post public notice of application availability for review</a:t>
          </a:r>
        </a:p>
      </dsp:txBody>
      <dsp:txXfrm>
        <a:off x="6338731" y="2021708"/>
        <a:ext cx="1060067" cy="1475866"/>
      </dsp:txXfrm>
    </dsp:sp>
    <dsp:sp modelId="{4AD55CFA-8A00-49B3-A799-AC832500FA0F}">
      <dsp:nvSpPr>
        <dsp:cNvPr id="0" name=""/>
        <dsp:cNvSpPr/>
      </dsp:nvSpPr>
      <dsp:spPr>
        <a:xfrm>
          <a:off x="7544380" y="2620014"/>
          <a:ext cx="238717" cy="2792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544380" y="2675865"/>
        <a:ext cx="167102" cy="167552"/>
      </dsp:txXfrm>
    </dsp:sp>
    <dsp:sp modelId="{81AB4B46-D3F1-43CB-98B2-60286AFF1867}">
      <dsp:nvSpPr>
        <dsp:cNvPr id="0" name=""/>
        <dsp:cNvSpPr/>
      </dsp:nvSpPr>
      <dsp:spPr>
        <a:xfrm>
          <a:off x="7882189" y="1988728"/>
          <a:ext cx="1126027" cy="15418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Submit application +5 days after app is available for public review</a:t>
          </a:r>
        </a:p>
      </dsp:txBody>
      <dsp:txXfrm>
        <a:off x="7915169" y="2021708"/>
        <a:ext cx="1060067" cy="14758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2"/>
            <a:ext cx="3037840" cy="46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lvl1pPr defTabSz="920631">
              <a:defRPr sz="1200"/>
            </a:lvl1pPr>
          </a:lstStyle>
          <a:p>
            <a:pPr>
              <a:defRPr/>
            </a:pPr>
            <a:endParaRPr lang="en-US"/>
          </a:p>
        </p:txBody>
      </p:sp>
      <p:sp>
        <p:nvSpPr>
          <p:cNvPr id="68611" name="Rectangle 3"/>
          <p:cNvSpPr>
            <a:spLocks noGrp="1" noChangeArrowheads="1"/>
          </p:cNvSpPr>
          <p:nvPr>
            <p:ph type="dt" sz="quarter" idx="1"/>
          </p:nvPr>
        </p:nvSpPr>
        <p:spPr bwMode="auto">
          <a:xfrm>
            <a:off x="3972562" y="2"/>
            <a:ext cx="3037840" cy="46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lvl1pPr algn="r" defTabSz="920631">
              <a:defRPr sz="1200"/>
            </a:lvl1pPr>
          </a:lstStyle>
          <a:p>
            <a:pPr>
              <a:defRPr/>
            </a:pPr>
            <a:endParaRPr lang="en-US"/>
          </a:p>
        </p:txBody>
      </p:sp>
      <p:sp>
        <p:nvSpPr>
          <p:cNvPr id="68612" name="Rectangle 4"/>
          <p:cNvSpPr>
            <a:spLocks noGrp="1" noChangeArrowheads="1"/>
          </p:cNvSpPr>
          <p:nvPr>
            <p:ph type="ftr" sz="quarter" idx="2"/>
          </p:nvPr>
        </p:nvSpPr>
        <p:spPr bwMode="auto">
          <a:xfrm>
            <a:off x="0" y="8831422"/>
            <a:ext cx="3037840"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b" anchorCtr="0" compatLnSpc="1">
            <a:prstTxWarp prst="textNoShape">
              <a:avLst/>
            </a:prstTxWarp>
          </a:bodyPr>
          <a:lstStyle>
            <a:lvl1pPr defTabSz="920631">
              <a:defRPr sz="1200"/>
            </a:lvl1pPr>
          </a:lstStyle>
          <a:p>
            <a:pPr>
              <a:defRPr/>
            </a:pPr>
            <a:endParaRPr lang="en-US"/>
          </a:p>
        </p:txBody>
      </p:sp>
      <p:sp>
        <p:nvSpPr>
          <p:cNvPr id="68613" name="Rectangle 5"/>
          <p:cNvSpPr>
            <a:spLocks noGrp="1" noChangeArrowheads="1"/>
          </p:cNvSpPr>
          <p:nvPr>
            <p:ph type="sldNum" sz="quarter" idx="3"/>
          </p:nvPr>
        </p:nvSpPr>
        <p:spPr bwMode="auto">
          <a:xfrm>
            <a:off x="3972562" y="8831422"/>
            <a:ext cx="3037840"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b" anchorCtr="0" compatLnSpc="1">
            <a:prstTxWarp prst="textNoShape">
              <a:avLst/>
            </a:prstTxWarp>
          </a:bodyPr>
          <a:lstStyle>
            <a:lvl1pPr algn="r" defTabSz="920631">
              <a:defRPr sz="1200"/>
            </a:lvl1pPr>
          </a:lstStyle>
          <a:p>
            <a:pPr>
              <a:defRPr/>
            </a:pPr>
            <a:fld id="{32B94A9F-9586-402A-A170-CCA2A51347A4}" type="slidenum">
              <a:rPr lang="en-US"/>
              <a:pPr>
                <a:defRPr/>
              </a:pPr>
              <a:t>‹#›</a:t>
            </a:fld>
            <a:endParaRPr lang="en-US" dirty="0"/>
          </a:p>
        </p:txBody>
      </p:sp>
    </p:spTree>
    <p:extLst>
      <p:ext uri="{BB962C8B-B14F-4D97-AF65-F5344CB8AC3E}">
        <p14:creationId xmlns:p14="http://schemas.microsoft.com/office/powerpoint/2010/main" val="3640145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1026"/>
          <p:cNvSpPr>
            <a:spLocks noGrp="1" noChangeArrowheads="1"/>
          </p:cNvSpPr>
          <p:nvPr>
            <p:ph type="hdr" sz="quarter"/>
          </p:nvPr>
        </p:nvSpPr>
        <p:spPr bwMode="auto">
          <a:xfrm>
            <a:off x="0" y="2"/>
            <a:ext cx="3037840" cy="46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lvl1pPr defTabSz="920631">
              <a:defRPr sz="1200"/>
            </a:lvl1pPr>
          </a:lstStyle>
          <a:p>
            <a:pPr>
              <a:defRPr/>
            </a:pPr>
            <a:endParaRPr lang="en-US"/>
          </a:p>
        </p:txBody>
      </p:sp>
      <p:sp>
        <p:nvSpPr>
          <p:cNvPr id="117763" name="Rectangle 1027"/>
          <p:cNvSpPr>
            <a:spLocks noGrp="1" noChangeArrowheads="1"/>
          </p:cNvSpPr>
          <p:nvPr>
            <p:ph type="dt" idx="1"/>
          </p:nvPr>
        </p:nvSpPr>
        <p:spPr bwMode="auto">
          <a:xfrm>
            <a:off x="3972562" y="2"/>
            <a:ext cx="3037840" cy="46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lvl1pPr algn="r" defTabSz="920631">
              <a:defRPr sz="1200"/>
            </a:lvl1pPr>
          </a:lstStyle>
          <a:p>
            <a:pPr>
              <a:defRPr/>
            </a:pPr>
            <a:endParaRPr lang="en-US"/>
          </a:p>
        </p:txBody>
      </p:sp>
      <p:sp>
        <p:nvSpPr>
          <p:cNvPr id="74756" name="Rectangle 1028"/>
          <p:cNvSpPr>
            <a:spLocks noGrp="1" noRot="1" noChangeAspect="1" noChangeArrowheads="1" noTextEdit="1"/>
          </p:cNvSpPr>
          <p:nvPr>
            <p:ph type="sldImg" idx="2"/>
          </p:nvPr>
        </p:nvSpPr>
        <p:spPr bwMode="auto">
          <a:xfrm>
            <a:off x="1793875" y="465138"/>
            <a:ext cx="3424238" cy="256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7765" name="Rectangle 1029"/>
          <p:cNvSpPr>
            <a:spLocks noGrp="1" noChangeArrowheads="1"/>
          </p:cNvSpPr>
          <p:nvPr>
            <p:ph type="body" sz="quarter" idx="3"/>
          </p:nvPr>
        </p:nvSpPr>
        <p:spPr bwMode="auto">
          <a:xfrm>
            <a:off x="381000" y="3269929"/>
            <a:ext cx="6400800" cy="5561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17766" name="Rectangle 1030"/>
          <p:cNvSpPr>
            <a:spLocks noGrp="1" noChangeArrowheads="1"/>
          </p:cNvSpPr>
          <p:nvPr>
            <p:ph type="ftr" sz="quarter" idx="4"/>
          </p:nvPr>
        </p:nvSpPr>
        <p:spPr bwMode="auto">
          <a:xfrm>
            <a:off x="0" y="8831422"/>
            <a:ext cx="3037840"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b" anchorCtr="0" compatLnSpc="1">
            <a:prstTxWarp prst="textNoShape">
              <a:avLst/>
            </a:prstTxWarp>
          </a:bodyPr>
          <a:lstStyle>
            <a:lvl1pPr defTabSz="920631">
              <a:defRPr sz="1200"/>
            </a:lvl1pPr>
          </a:lstStyle>
          <a:p>
            <a:pPr>
              <a:defRPr/>
            </a:pPr>
            <a:endParaRPr lang="en-US"/>
          </a:p>
        </p:txBody>
      </p:sp>
      <p:sp>
        <p:nvSpPr>
          <p:cNvPr id="117767" name="Rectangle 1031"/>
          <p:cNvSpPr>
            <a:spLocks noGrp="1" noChangeArrowheads="1"/>
          </p:cNvSpPr>
          <p:nvPr>
            <p:ph type="sldNum" sz="quarter" idx="5"/>
          </p:nvPr>
        </p:nvSpPr>
        <p:spPr bwMode="auto">
          <a:xfrm>
            <a:off x="3972562" y="8831422"/>
            <a:ext cx="3037840"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b" anchorCtr="0" compatLnSpc="1">
            <a:prstTxWarp prst="textNoShape">
              <a:avLst/>
            </a:prstTxWarp>
          </a:bodyPr>
          <a:lstStyle>
            <a:lvl1pPr algn="r" defTabSz="920631">
              <a:defRPr sz="1200"/>
            </a:lvl1pPr>
          </a:lstStyle>
          <a:p>
            <a:pPr>
              <a:defRPr/>
            </a:pPr>
            <a:fld id="{C67B5536-7342-4511-A579-37832B0D2DC6}" type="slidenum">
              <a:rPr lang="en-US"/>
              <a:pPr>
                <a:defRPr/>
              </a:pPr>
              <a:t>‹#›</a:t>
            </a:fld>
            <a:endParaRPr lang="en-US" dirty="0"/>
          </a:p>
        </p:txBody>
      </p:sp>
    </p:spTree>
    <p:extLst>
      <p:ext uri="{BB962C8B-B14F-4D97-AF65-F5344CB8AC3E}">
        <p14:creationId xmlns:p14="http://schemas.microsoft.com/office/powerpoint/2010/main" val="28317280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r>
              <a:rPr lang="en-US" dirty="0"/>
              <a:t>Thanks for joining us this morning! Today we’ll be offering best practices and guidance for applying for 2023 TxCDBG Grants. </a:t>
            </a:r>
          </a:p>
          <a:p>
            <a:endParaRPr lang="en-US" dirty="0"/>
          </a:p>
          <a:p>
            <a:r>
              <a:rPr lang="en-US" dirty="0"/>
              <a:t>A few housekeeping items to start. Please keep your lines muted the entirety of the presentation. We will allow time at the end to answer questions. If you’d like to queue your questions during the presentation, please use the chat </a:t>
            </a:r>
            <a:r>
              <a:rPr lang="en-US" dirty="0" err="1"/>
              <a:t>feture</a:t>
            </a:r>
            <a:r>
              <a:rPr lang="en-US" dirty="0"/>
              <a:t> to pose questions. At the end of the presentation we will answer questions in the chat as well. </a:t>
            </a:r>
          </a:p>
          <a:p>
            <a:endParaRPr lang="en-US" dirty="0"/>
          </a:p>
          <a:p>
            <a:r>
              <a:rPr lang="en-US" dirty="0"/>
              <a:t>Let’s get started!</a:t>
            </a:r>
          </a:p>
          <a:p>
            <a:endParaRPr lang="en-US" dirty="0"/>
          </a:p>
        </p:txBody>
      </p:sp>
      <p:sp>
        <p:nvSpPr>
          <p:cNvPr id="4" name="Slide Number Placeholder 3"/>
          <p:cNvSpPr>
            <a:spLocks noGrp="1"/>
          </p:cNvSpPr>
          <p:nvPr>
            <p:ph type="sldNum" sz="quarter" idx="10"/>
          </p:nvPr>
        </p:nvSpPr>
        <p:spPr/>
        <p:txBody>
          <a:bodyPr/>
          <a:lstStyle/>
          <a:p>
            <a:fld id="{ECF27955-A58F-4341-BA09-A8D5D0747E8E}" type="slidenum">
              <a:rPr lang="en-US" smtClean="0"/>
              <a:t>1</a:t>
            </a:fld>
            <a:endParaRPr lang="en-US"/>
          </a:p>
        </p:txBody>
      </p:sp>
    </p:spTree>
    <p:extLst>
      <p:ext uri="{BB962C8B-B14F-4D97-AF65-F5344CB8AC3E}">
        <p14:creationId xmlns:p14="http://schemas.microsoft.com/office/powerpoint/2010/main" val="1602083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pPr marL="0" indent="0">
              <a:buNone/>
            </a:pPr>
            <a:r>
              <a:rPr lang="en-US" sz="1200" b="0" i="0" u="none" strike="noStrike" baseline="0" dirty="0">
                <a:solidFill>
                  <a:srgbClr val="000000"/>
                </a:solidFill>
                <a:latin typeface="Times New Roman" panose="02020603050405020304" pitchFamily="18" charset="0"/>
              </a:rPr>
              <a:t>Now for the public hearing itself… TDA recommends conducting one public hearing per year to address current needs and identify potential future funding opportunities. </a:t>
            </a:r>
          </a:p>
          <a:p>
            <a:pPr marL="0" indent="0">
              <a:buNone/>
            </a:pPr>
            <a:r>
              <a:rPr lang="en-US" sz="1200" b="0" i="0" u="none" strike="noStrike" baseline="0" dirty="0">
                <a:solidFill>
                  <a:srgbClr val="000000"/>
                </a:solidFill>
                <a:latin typeface="Times New Roman" panose="02020603050405020304" pitchFamily="18" charset="0"/>
              </a:rPr>
              <a:t>For all TxCDBG grant applications for PY 2023 a public hearing conducted on or after September 2022 will be accepted, unless the hearing notice limited the topic of discussion to specific fund categories.</a:t>
            </a:r>
          </a:p>
          <a:p>
            <a:pPr marL="0" indent="0">
              <a:buNone/>
            </a:pPr>
            <a:endParaRPr lang="en-US" sz="1200" b="0" i="0" u="none" strike="noStrike" baseline="0" dirty="0">
              <a:solidFill>
                <a:srgbClr val="000000"/>
              </a:solidFill>
              <a:latin typeface="Times New Roman" panose="02020603050405020304" pitchFamily="18" charset="0"/>
            </a:endParaRPr>
          </a:p>
          <a:p>
            <a:pPr marL="0" indent="0">
              <a:buNone/>
            </a:pPr>
            <a:r>
              <a:rPr lang="en-US" sz="1200" b="0" i="0" u="none" strike="noStrike" baseline="0" dirty="0">
                <a:solidFill>
                  <a:srgbClr val="000000"/>
                </a:solidFill>
                <a:latin typeface="Times New Roman" panose="02020603050405020304" pitchFamily="18" charset="0"/>
              </a:rPr>
              <a:t>The topics of discussion should, at a minimum include:</a:t>
            </a:r>
          </a:p>
          <a:p>
            <a:pPr marL="0" indent="0">
              <a:buNone/>
            </a:pPr>
            <a:r>
              <a:rPr lang="en-US" sz="1200" b="0" i="0" u="none" strike="noStrike" baseline="0" dirty="0">
                <a:solidFill>
                  <a:srgbClr val="000000"/>
                </a:solidFill>
                <a:latin typeface="Times New Roman" panose="02020603050405020304" pitchFamily="18" charset="0"/>
              </a:rPr>
              <a:t>The development of housing and community development needs, including </a:t>
            </a:r>
          </a:p>
          <a:p>
            <a:pPr marL="0" indent="0">
              <a:buNone/>
            </a:pPr>
            <a:r>
              <a:rPr lang="en-US" sz="1200" b="0" i="0" u="none" strike="noStrike" baseline="0" dirty="0">
                <a:solidFill>
                  <a:srgbClr val="000000"/>
                </a:solidFill>
                <a:latin typeface="Courier New" panose="02070309020205020404" pitchFamily="49" charset="0"/>
              </a:rPr>
              <a:t>o </a:t>
            </a:r>
            <a:r>
              <a:rPr lang="en-US" sz="1200" b="0" i="0" u="none" strike="noStrike" baseline="0" dirty="0">
                <a:solidFill>
                  <a:srgbClr val="000000"/>
                </a:solidFill>
                <a:latin typeface="Times New Roman" panose="02020603050405020304" pitchFamily="18" charset="0"/>
              </a:rPr>
              <a:t>current supply of affordable housing and past efforts to increase supply, </a:t>
            </a:r>
          </a:p>
          <a:p>
            <a:pPr marL="0" indent="0">
              <a:buNone/>
            </a:pPr>
            <a:r>
              <a:rPr lang="en-US" sz="1200" b="0" i="0" u="none" strike="noStrike" baseline="0" dirty="0">
                <a:solidFill>
                  <a:srgbClr val="000000"/>
                </a:solidFill>
                <a:latin typeface="Courier New" panose="02070309020205020404" pitchFamily="49" charset="0"/>
              </a:rPr>
              <a:t>o </a:t>
            </a:r>
            <a:r>
              <a:rPr lang="en-US" sz="1200" b="0" i="0" u="none" strike="noStrike" baseline="0" dirty="0">
                <a:solidFill>
                  <a:srgbClr val="000000"/>
                </a:solidFill>
                <a:latin typeface="Times New Roman" panose="02020603050405020304" pitchFamily="18" charset="0"/>
              </a:rPr>
              <a:t>current social services available to residents and what needs and/or populations remain underserved, and </a:t>
            </a:r>
          </a:p>
          <a:p>
            <a:pPr marL="0" indent="0">
              <a:buNone/>
            </a:pPr>
            <a:r>
              <a:rPr lang="en-US" sz="1200" b="0" i="0" u="none" strike="noStrike" baseline="0" dirty="0">
                <a:solidFill>
                  <a:srgbClr val="000000"/>
                </a:solidFill>
                <a:latin typeface="Courier New" panose="02070309020205020404" pitchFamily="49" charset="0"/>
              </a:rPr>
              <a:t>o </a:t>
            </a:r>
            <a:r>
              <a:rPr lang="en-US" sz="1200" b="0" i="0" u="none" strike="noStrike" baseline="0" dirty="0">
                <a:solidFill>
                  <a:srgbClr val="000000"/>
                </a:solidFill>
                <a:latin typeface="Times New Roman" panose="02020603050405020304" pitchFamily="18" charset="0"/>
              </a:rPr>
              <a:t>current condition of public infrastructure and efforts to improve these conditions; </a:t>
            </a:r>
          </a:p>
          <a:p>
            <a:endParaRPr lang="en-US" sz="1200" b="0" i="0" u="none" strike="noStrike" baseline="0" dirty="0">
              <a:solidFill>
                <a:srgbClr val="000000"/>
              </a:solidFill>
              <a:latin typeface="Times New Roman" panose="02020603050405020304" pitchFamily="18" charset="0"/>
            </a:endParaRPr>
          </a:p>
          <a:p>
            <a:pPr marL="0" indent="0">
              <a:buNone/>
            </a:pPr>
            <a:r>
              <a:rPr lang="en-US" sz="1200" b="0" i="0" u="none" strike="noStrike" baseline="0" dirty="0">
                <a:solidFill>
                  <a:srgbClr val="000000"/>
                </a:solidFill>
                <a:latin typeface="Times New Roman" panose="02020603050405020304" pitchFamily="18" charset="0"/>
              </a:rPr>
              <a:t>The hearing should also cover anticipated funding opportunities for which the needs identified through this process may be considered and all eligible activities under the TxCDBG, including the applicant’s use of past TxCDBG grant funds, if applicable.</a:t>
            </a: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10</a:t>
            </a:fld>
            <a:endParaRPr lang="en-US"/>
          </a:p>
        </p:txBody>
      </p:sp>
    </p:spTree>
    <p:extLst>
      <p:ext uri="{BB962C8B-B14F-4D97-AF65-F5344CB8AC3E}">
        <p14:creationId xmlns:p14="http://schemas.microsoft.com/office/powerpoint/2010/main" val="225733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Times New Roman" panose="02020603050405020304" pitchFamily="18" charset="0"/>
              </a:rPr>
              <a:t>TxCDBG applications require a resolution from the local governing body (i.e., County Commissioners Court or City Council) authorizing the submission of that application. The governing body must adopt/pass the resolution before the application submission and after the application public hearing. Failure to comply with this resolution requirement may result in disqualification of the application. Remember that this document should [list]</a:t>
            </a:r>
          </a:p>
          <a:p>
            <a:endParaRPr lang="en-US" sz="1800" b="0" i="0" u="none" strike="noStrike" baseline="0" dirty="0">
              <a:solidFill>
                <a:srgbClr val="000000"/>
              </a:solidFill>
              <a:latin typeface="Times New Roman" panose="02020603050405020304" pitchFamily="18" charset="0"/>
            </a:endParaRPr>
          </a:p>
          <a:p>
            <a:r>
              <a:rPr lang="en-US" baseline="0" dirty="0"/>
              <a:t>Remember, the adoption of this resolution is required for every application submission, not one per year (like the public hearing option).</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11</a:t>
            </a:fld>
            <a:endParaRPr lang="en-US"/>
          </a:p>
        </p:txBody>
      </p:sp>
    </p:spTree>
    <p:extLst>
      <p:ext uri="{BB962C8B-B14F-4D97-AF65-F5344CB8AC3E}">
        <p14:creationId xmlns:p14="http://schemas.microsoft.com/office/powerpoint/2010/main" val="1683269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Times New Roman" panose="02020603050405020304" pitchFamily="18" charset="0"/>
              </a:rPr>
              <a:t>New for this cycle is a separate Signatory resolution.</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This resolution designates the person or positions that are authorized to execute or certify documents as an Authorized Official, Project Director, or Payment Processor.</a:t>
            </a:r>
            <a:endParaRPr lang="en-US" baseline="0" dirty="0"/>
          </a:p>
          <a:p>
            <a:endParaRPr lang="en-US" baseline="0" dirty="0"/>
          </a:p>
          <a:p>
            <a:r>
              <a:rPr lang="en-US" dirty="0"/>
              <a:t>Once the Signatory Resolution is adopted and submitted to TDA-GO, the community may continue to rely on the same resolution for subsequent TxCDBG applications. The community may provide an updated resolution at any time as local needs change. </a:t>
            </a:r>
            <a:endParaRPr lang="en-US" baseline="0" dirty="0"/>
          </a:p>
          <a:p>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12</a:t>
            </a:fld>
            <a:endParaRPr lang="en-US"/>
          </a:p>
        </p:txBody>
      </p:sp>
    </p:spTree>
    <p:extLst>
      <p:ext uri="{BB962C8B-B14F-4D97-AF65-F5344CB8AC3E}">
        <p14:creationId xmlns:p14="http://schemas.microsoft.com/office/powerpoint/2010/main" val="1435307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r>
              <a:rPr lang="en-US" b="0" i="0" u="none" strike="noStrike" baseline="0" dirty="0">
                <a:solidFill>
                  <a:srgbClr val="000000"/>
                </a:solidFill>
                <a:latin typeface="Times New Roman" panose="02020603050405020304" pitchFamily="18" charset="0"/>
              </a:rPr>
              <a:t>TxCDBG applicants must demonstrate an active registration in the System for Award Management (SAM) to be eligible for funding. The applicant should upload a screen-shot from the SAM to verify the entity’s registration is active. Without evidence of an active SAM registration, the application is ineligible to receive HUD funds and will be disqualified. </a:t>
            </a:r>
          </a:p>
          <a:p>
            <a:endParaRPr lang="en-US" b="0" i="0" u="none" strike="noStrike" baseline="0" dirty="0">
              <a:solidFill>
                <a:srgbClr val="000000"/>
              </a:solidFill>
              <a:latin typeface="Times New Roman" panose="02020603050405020304" pitchFamily="18" charset="0"/>
            </a:endParaRPr>
          </a:p>
          <a:p>
            <a:r>
              <a:rPr lang="en-US" b="0" i="0" u="none" strike="noStrike" baseline="0" dirty="0">
                <a:solidFill>
                  <a:srgbClr val="000000"/>
                </a:solidFill>
                <a:latin typeface="Times New Roman" panose="02020603050405020304" pitchFamily="18" charset="0"/>
              </a:rPr>
              <a:t>One update to note is that SAM.gov no longer users DUNS numbers as part of the registry. Each entity is now assigned a 12-character Unique Entity ID (UEID). Make sure the UEID on the registration page matches your entity AND the organization’s profile in TDA-GO.</a:t>
            </a:r>
            <a:endParaRPr lang="en-US" sz="1000" dirty="0"/>
          </a:p>
        </p:txBody>
      </p:sp>
      <p:sp>
        <p:nvSpPr>
          <p:cNvPr id="4" name="Slide Number Placeholder 3"/>
          <p:cNvSpPr>
            <a:spLocks noGrp="1"/>
          </p:cNvSpPr>
          <p:nvPr>
            <p:ph type="sldNum" sz="quarter" idx="10"/>
          </p:nvPr>
        </p:nvSpPr>
        <p:spPr/>
        <p:txBody>
          <a:bodyPr/>
          <a:lstStyle/>
          <a:p>
            <a:fld id="{90A1B886-8946-4D9C-BABD-17B13655BA5E}" type="slidenum">
              <a:rPr lang="en-US" smtClean="0"/>
              <a:t>13</a:t>
            </a:fld>
            <a:endParaRPr lang="en-US"/>
          </a:p>
        </p:txBody>
      </p:sp>
    </p:spTree>
    <p:extLst>
      <p:ext uri="{BB962C8B-B14F-4D97-AF65-F5344CB8AC3E}">
        <p14:creationId xmlns:p14="http://schemas.microsoft.com/office/powerpoint/2010/main" val="1785054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r>
              <a:rPr lang="en-US" dirty="0"/>
              <a:t>We’re going to breeze over this topic, but that doesn’t mean it isn’t important. Rather, documentation of a project’s satisfaction of a National Program Objective is critical to an application’s eligibility! It’s so important that we’ve dedicated quite a few resources to this topic alone. Please see the [list] for specific guidance regarding beneficiary documentation. These publications and any updates to them can be found online. </a:t>
            </a:r>
          </a:p>
          <a:p>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14</a:t>
            </a:fld>
            <a:endParaRPr lang="en-US"/>
          </a:p>
        </p:txBody>
      </p:sp>
    </p:spTree>
    <p:extLst>
      <p:ext uri="{BB962C8B-B14F-4D97-AF65-F5344CB8AC3E}">
        <p14:creationId xmlns:p14="http://schemas.microsoft.com/office/powerpoint/2010/main" val="3485049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r>
              <a:rPr lang="en-US" dirty="0"/>
              <a:t>Project maps are essential in communicating the who, what, where of a proposed project. An ideal project map should include this information and sometimes more, depending on the complexity of the project and system.</a:t>
            </a:r>
          </a:p>
          <a:p>
            <a:endParaRPr lang="en-US" dirty="0"/>
          </a:p>
          <a:p>
            <a:r>
              <a:rPr lang="en-US" dirty="0"/>
              <a:t>At a minimum (list) </a:t>
            </a:r>
          </a:p>
          <a:p>
            <a:endParaRPr lang="en-US" dirty="0"/>
          </a:p>
          <a:p>
            <a:r>
              <a:rPr lang="en-US" dirty="0"/>
              <a:t>It is not necessary to show linear footage or other construction details on the map itself.</a:t>
            </a:r>
          </a:p>
        </p:txBody>
      </p:sp>
      <p:sp>
        <p:nvSpPr>
          <p:cNvPr id="4" name="Slide Number Placeholder 3"/>
          <p:cNvSpPr>
            <a:spLocks noGrp="1"/>
          </p:cNvSpPr>
          <p:nvPr>
            <p:ph type="sldNum" sz="quarter" idx="10"/>
          </p:nvPr>
        </p:nvSpPr>
        <p:spPr/>
        <p:txBody>
          <a:bodyPr/>
          <a:lstStyle/>
          <a:p>
            <a:fld id="{90A1B886-8946-4D9C-BABD-17B13655BA5E}" type="slidenum">
              <a:rPr lang="en-US" smtClean="0"/>
              <a:t>15</a:t>
            </a:fld>
            <a:endParaRPr lang="en-US"/>
          </a:p>
        </p:txBody>
      </p:sp>
    </p:spTree>
    <p:extLst>
      <p:ext uri="{BB962C8B-B14F-4D97-AF65-F5344CB8AC3E}">
        <p14:creationId xmlns:p14="http://schemas.microsoft.com/office/powerpoint/2010/main" val="3861863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r>
              <a:rPr lang="en-US" dirty="0"/>
              <a:t>Here is an example of a high quality project map that communicates necessary information </a:t>
            </a:r>
          </a:p>
          <a:p>
            <a:endParaRPr lang="en-US" dirty="0"/>
          </a:p>
          <a:p>
            <a:r>
              <a:rPr lang="en-US" dirty="0" err="1"/>
              <a:t>Hrere</a:t>
            </a:r>
            <a:r>
              <a:rPr lang="en-US" dirty="0"/>
              <a:t> you can see the BA, project activities, and Street Names are clearly denoted </a:t>
            </a:r>
          </a:p>
        </p:txBody>
      </p:sp>
      <p:sp>
        <p:nvSpPr>
          <p:cNvPr id="4" name="Slide Number Placeholder 3"/>
          <p:cNvSpPr>
            <a:spLocks noGrp="1"/>
          </p:cNvSpPr>
          <p:nvPr>
            <p:ph type="sldNum" sz="quarter" idx="10"/>
          </p:nvPr>
        </p:nvSpPr>
        <p:spPr/>
        <p:txBody>
          <a:bodyPr/>
          <a:lstStyle/>
          <a:p>
            <a:fld id="{90A1B886-8946-4D9C-BABD-17B13655BA5E}" type="slidenum">
              <a:rPr lang="en-US" smtClean="0"/>
              <a:t>16</a:t>
            </a:fld>
            <a:endParaRPr lang="en-US"/>
          </a:p>
        </p:txBody>
      </p:sp>
    </p:spTree>
    <p:extLst>
      <p:ext uri="{BB962C8B-B14F-4D97-AF65-F5344CB8AC3E}">
        <p14:creationId xmlns:p14="http://schemas.microsoft.com/office/powerpoint/2010/main" val="1762171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pPr algn="l"/>
            <a:r>
              <a:rPr lang="en-US" sz="1200" b="0" i="0" u="none" strike="noStrike" baseline="0" dirty="0">
                <a:solidFill>
                  <a:srgbClr val="000000"/>
                </a:solidFill>
                <a:latin typeface="Arial" panose="020B0604020202020204" pitchFamily="34" charset="0"/>
              </a:rPr>
              <a:t>The Engineer Certification Form. </a:t>
            </a:r>
          </a:p>
          <a:p>
            <a:pPr algn="l"/>
            <a:endParaRPr lang="en-US" sz="1200" b="0" i="0" u="none" strike="noStrike" baseline="0" dirty="0">
              <a:solidFill>
                <a:srgbClr val="000000"/>
              </a:solidFill>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baseline="0" dirty="0">
                <a:solidFill>
                  <a:srgbClr val="000000"/>
                </a:solidFill>
                <a:latin typeface="Arial" panose="020B0604020202020204" pitchFamily="34" charset="0"/>
              </a:rPr>
              <a:t>This is an important element because the applicant, with the advice of the project engineer, is responsible for identifying the benefit area based on appropriate criteria that is independent of income documentation.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baseline="0" dirty="0">
              <a:solidFill>
                <a:srgbClr val="000000"/>
              </a:solidFill>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baseline="0" dirty="0">
                <a:solidFill>
                  <a:srgbClr val="000000"/>
                </a:solidFill>
                <a:latin typeface="Arial" panose="020B0604020202020204" pitchFamily="34" charset="0"/>
              </a:rPr>
              <a:t>This form also serves as the basis for the reasonable cost estimate on which the grant request is based.  </a:t>
            </a:r>
          </a:p>
          <a:p>
            <a:pPr algn="l"/>
            <a:endParaRPr lang="en-US" sz="1200" b="0" i="0" u="none" strike="noStrike" baseline="0" dirty="0">
              <a:solidFill>
                <a:srgbClr val="000000"/>
              </a:solidFill>
              <a:latin typeface="Arial" panose="020B0604020202020204" pitchFamily="34" charset="0"/>
            </a:endParaRPr>
          </a:p>
          <a:p>
            <a:pPr algn="l"/>
            <a:endParaRPr lang="en-US" sz="1200" b="0" i="0" u="none" strike="noStrike" baseline="0" dirty="0">
              <a:solidFill>
                <a:srgbClr val="000000"/>
              </a:solidFill>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0A1B886-8946-4D9C-BABD-17B13655BA5E}" type="slidenum">
              <a:rPr lang="en-US" smtClean="0"/>
              <a:t>17</a:t>
            </a:fld>
            <a:endParaRPr lang="en-US"/>
          </a:p>
        </p:txBody>
      </p:sp>
    </p:spTree>
    <p:extLst>
      <p:ext uri="{BB962C8B-B14F-4D97-AF65-F5344CB8AC3E}">
        <p14:creationId xmlns:p14="http://schemas.microsoft.com/office/powerpoint/2010/main" val="1308368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r>
              <a:rPr lang="en-US" baseline="0" dirty="0"/>
              <a:t>If an application involves a service provider that is NOT the Grant Applicant, TDA will request a cooperative agreement between both parties. This isn’t required by application submission (rather, by award if funded), but should be considered when brainstorming project scope.</a:t>
            </a:r>
          </a:p>
        </p:txBody>
      </p:sp>
      <p:sp>
        <p:nvSpPr>
          <p:cNvPr id="4" name="Slide Number Placeholder 3"/>
          <p:cNvSpPr>
            <a:spLocks noGrp="1"/>
          </p:cNvSpPr>
          <p:nvPr>
            <p:ph type="sldNum" sz="quarter" idx="10"/>
          </p:nvPr>
        </p:nvSpPr>
        <p:spPr/>
        <p:txBody>
          <a:bodyPr/>
          <a:lstStyle/>
          <a:p>
            <a:fld id="{90A1B886-8946-4D9C-BABD-17B13655BA5E}" type="slidenum">
              <a:rPr lang="en-US" smtClean="0"/>
              <a:t>18</a:t>
            </a:fld>
            <a:endParaRPr lang="en-US"/>
          </a:p>
        </p:txBody>
      </p:sp>
    </p:spTree>
    <p:extLst>
      <p:ext uri="{BB962C8B-B14F-4D97-AF65-F5344CB8AC3E}">
        <p14:creationId xmlns:p14="http://schemas.microsoft.com/office/powerpoint/2010/main" val="3220896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pPr marL="0" indent="0">
              <a:buNone/>
            </a:pPr>
            <a:r>
              <a:rPr lang="en-US" sz="1200" dirty="0">
                <a:solidFill>
                  <a:srgbClr val="000000"/>
                </a:solidFill>
                <a:latin typeface="Arial" panose="020B0604020202020204" pitchFamily="34" charset="0"/>
                <a:cs typeface="Arial" panose="020B0604020202020204" pitchFamily="34" charset="0"/>
              </a:rPr>
              <a:t>Project beneficiaries must reside within an applicant’s jurisdiction. </a:t>
            </a:r>
            <a:r>
              <a:rPr lang="en-US" sz="1200" b="0" i="0" u="none" strike="noStrike" baseline="0" dirty="0">
                <a:solidFill>
                  <a:srgbClr val="000000"/>
                </a:solidFill>
                <a:latin typeface="Arial" panose="020B0604020202020204" pitchFamily="34" charset="0"/>
                <a:cs typeface="Arial" panose="020B0604020202020204" pitchFamily="34" charset="0"/>
              </a:rPr>
              <a:t>If only a portion of the project’s beneficiaries are located within an applicant’s jurisdiction, applicant must partner with another eligible local government that has jurisdiction: These jurisdictions would both </a:t>
            </a:r>
          </a:p>
          <a:p>
            <a:pPr marL="171450" indent="-171450">
              <a:buFont typeface="Arial" panose="020B0604020202020204" pitchFamily="34" charset="0"/>
              <a:buChar char="•"/>
            </a:pPr>
            <a:r>
              <a:rPr lang="en-US" sz="1100" dirty="0">
                <a:solidFill>
                  <a:srgbClr val="000000"/>
                </a:solidFill>
                <a:latin typeface="Arial" panose="020B0604020202020204" pitchFamily="34" charset="0"/>
                <a:cs typeface="Arial" panose="020B0604020202020204" pitchFamily="34" charset="0"/>
              </a:rPr>
              <a:t>Have Separate public hearings</a:t>
            </a:r>
          </a:p>
          <a:p>
            <a:pPr marL="171450" indent="-171450">
              <a:buFont typeface="Arial" panose="020B0604020202020204" pitchFamily="34" charset="0"/>
              <a:buChar char="•"/>
            </a:pPr>
            <a:r>
              <a:rPr lang="en-US" sz="1100" b="0" i="0" u="none" strike="noStrike" baseline="0" dirty="0">
                <a:solidFill>
                  <a:srgbClr val="000000"/>
                </a:solidFill>
                <a:latin typeface="Arial" panose="020B0604020202020204" pitchFamily="34" charset="0"/>
                <a:cs typeface="Arial" panose="020B0604020202020204" pitchFamily="34" charset="0"/>
              </a:rPr>
              <a:t>Enter into an Interlocal agreement</a:t>
            </a:r>
          </a:p>
          <a:p>
            <a:pPr marL="171450" indent="-171450">
              <a:buFont typeface="Arial" panose="020B0604020202020204" pitchFamily="34" charset="0"/>
              <a:buChar char="•"/>
            </a:pPr>
            <a:r>
              <a:rPr lang="en-US" sz="1100" dirty="0">
                <a:solidFill>
                  <a:srgbClr val="000000"/>
                </a:solidFill>
                <a:latin typeface="Arial" panose="020B0604020202020204" pitchFamily="34" charset="0"/>
                <a:cs typeface="Arial" panose="020B0604020202020204" pitchFamily="34" charset="0"/>
              </a:rPr>
              <a:t>All participating jurisdictions must be eligible</a:t>
            </a:r>
          </a:p>
          <a:p>
            <a:pPr marL="171450" indent="-171450">
              <a:buFont typeface="Arial" panose="020B0604020202020204" pitchFamily="34" charset="0"/>
              <a:buChar char="•"/>
            </a:pPr>
            <a:r>
              <a:rPr lang="en-US" sz="1100" b="0" i="0" u="none" strike="noStrike" baseline="0" dirty="0">
                <a:solidFill>
                  <a:srgbClr val="000000"/>
                </a:solidFill>
                <a:latin typeface="Arial" panose="020B0604020202020204" pitchFamily="34" charset="0"/>
                <a:cs typeface="Arial" panose="020B0604020202020204" pitchFamily="34" charset="0"/>
              </a:rPr>
              <a:t>Benefit area is not (always) determined by jurisdictional boundaries</a:t>
            </a:r>
          </a:p>
          <a:p>
            <a:pPr marL="0" indent="0">
              <a:buNone/>
            </a:pPr>
            <a:endParaRPr lang="en-US" sz="1000" dirty="0">
              <a:solidFill>
                <a:srgbClr val="000000"/>
              </a:solidFill>
              <a:latin typeface="Arial" panose="020B0604020202020204" pitchFamily="34" charset="0"/>
              <a:cs typeface="Arial" panose="020B0604020202020204" pitchFamily="34" charset="0"/>
            </a:endParaRPr>
          </a:p>
          <a:p>
            <a:pPr marL="0" indent="0">
              <a:buNone/>
            </a:pPr>
            <a:r>
              <a:rPr lang="en-US" sz="1200" dirty="0">
                <a:solidFill>
                  <a:srgbClr val="000000"/>
                </a:solidFill>
                <a:latin typeface="Arial" panose="020B0604020202020204" pitchFamily="34" charset="0"/>
                <a:cs typeface="Arial" panose="020B0604020202020204" pitchFamily="34" charset="0"/>
              </a:rPr>
              <a:t>Partnering with an applicant will not prevent submission of separate, unrelated application within same round of funding, so long as:</a:t>
            </a:r>
          </a:p>
          <a:p>
            <a:pPr>
              <a:buFontTx/>
              <a:buChar char="-"/>
            </a:pPr>
            <a:r>
              <a:rPr lang="en-US" sz="1100" dirty="0">
                <a:solidFill>
                  <a:srgbClr val="000000"/>
                </a:solidFill>
                <a:latin typeface="Arial" panose="020B0604020202020204" pitchFamily="34" charset="0"/>
                <a:cs typeface="Arial" panose="020B0604020202020204" pitchFamily="34" charset="0"/>
              </a:rPr>
              <a:t>Project does not serve same benefit area; and</a:t>
            </a:r>
          </a:p>
          <a:p>
            <a:pPr>
              <a:buFontTx/>
              <a:buChar char="-"/>
            </a:pPr>
            <a:r>
              <a:rPr lang="en-US" sz="1100" dirty="0">
                <a:solidFill>
                  <a:srgbClr val="000000"/>
                </a:solidFill>
                <a:latin typeface="Arial" panose="020B0604020202020204" pitchFamily="34" charset="0"/>
                <a:cs typeface="Arial" panose="020B0604020202020204" pitchFamily="34" charset="0"/>
              </a:rPr>
              <a:t>Project is not located in same physical location</a:t>
            </a:r>
          </a:p>
          <a:p>
            <a:pPr>
              <a:buFontTx/>
              <a:buNone/>
            </a:pPr>
            <a:endParaRPr lang="en-US" sz="1100" dirty="0">
              <a:solidFill>
                <a:srgbClr val="000000"/>
              </a:solidFill>
              <a:latin typeface="Arial" panose="020B0604020202020204" pitchFamily="34" charset="0"/>
              <a:cs typeface="Arial" panose="020B0604020202020204" pitchFamily="34" charset="0"/>
            </a:endParaRPr>
          </a:p>
          <a:p>
            <a:pPr>
              <a:buFontTx/>
              <a:buNone/>
            </a:pPr>
            <a:r>
              <a:rPr lang="en-US" sz="1100" dirty="0">
                <a:solidFill>
                  <a:srgbClr val="000000"/>
                </a:solidFill>
                <a:latin typeface="Arial" panose="020B0604020202020204" pitchFamily="34" charset="0"/>
                <a:cs typeface="Arial" panose="020B0604020202020204" pitchFamily="34" charset="0"/>
              </a:rPr>
              <a:t>Instead, the partnership establishes the need and community support for the project and the authority to carry out the project impacting each jurisdiction.</a:t>
            </a:r>
            <a:endParaRPr lang="en-US" sz="1200" dirty="0">
              <a:solidFill>
                <a:srgbClr val="000000"/>
              </a:solidFill>
              <a:latin typeface="Arial" panose="020B0604020202020204" pitchFamily="34" charset="0"/>
              <a:cs typeface="Arial" panose="020B0604020202020204" pitchFamily="34" charset="0"/>
            </a:endParaRPr>
          </a:p>
          <a:p>
            <a:pPr marL="0" indent="0">
              <a:buNone/>
            </a:pPr>
            <a:endParaRPr lang="en-US" sz="1200" b="0" i="0" u="none" strike="noStrike" baseline="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0A1B886-8946-4D9C-BABD-17B13655BA5E}" type="slidenum">
              <a:rPr lang="en-US" smtClean="0"/>
              <a:t>19</a:t>
            </a:fld>
            <a:endParaRPr lang="en-US"/>
          </a:p>
        </p:txBody>
      </p:sp>
    </p:spTree>
    <p:extLst>
      <p:ext uri="{BB962C8B-B14F-4D97-AF65-F5344CB8AC3E}">
        <p14:creationId xmlns:p14="http://schemas.microsoft.com/office/powerpoint/2010/main" val="102257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16075" y="276225"/>
            <a:ext cx="3778250" cy="2835275"/>
          </a:xfrm>
        </p:spPr>
      </p:sp>
      <p:sp>
        <p:nvSpPr>
          <p:cNvPr id="3" name="Notes Placeholder 2"/>
          <p:cNvSpPr>
            <a:spLocks noGrp="1"/>
          </p:cNvSpPr>
          <p:nvPr>
            <p:ph type="body" idx="1"/>
          </p:nvPr>
        </p:nvSpPr>
        <p:spPr/>
        <p:txBody>
          <a:bodyPr/>
          <a:lstStyle/>
          <a:p>
            <a:r>
              <a:rPr lang="en-US" dirty="0"/>
              <a:t>All of the topics covered in today’s presentation are included the 2023 Request for Applications (RFA) documents, better known as application guides. The past couple years we’ve worked to standardize the formatting of these instructional documents across the programs. </a:t>
            </a:r>
          </a:p>
          <a:p>
            <a:endParaRPr lang="en-US" dirty="0"/>
          </a:p>
          <a:p>
            <a:r>
              <a:rPr lang="en-US" dirty="0"/>
              <a:t>As a result, each Fund category RFA follows the Part 1-3 structure followed by an Appendix.   </a:t>
            </a:r>
          </a:p>
          <a:p>
            <a:r>
              <a:rPr lang="en-US" dirty="0"/>
              <a:t>Part 1 includes fund-specific requirements. So for example, if you’re looking at the DRP guide, this section will look markedly different than the Part 1 for CFC. Topics like fund-specific eligibility and requirements, the NPO for the specific program, maximum award amounts and scoring are covered in these sections. We’re skipping this section today, but should you have any program specific questions please reach out to us via our </a:t>
            </a:r>
            <a:r>
              <a:rPr lang="en-US" dirty="0" err="1"/>
              <a:t>CDBGApps</a:t>
            </a:r>
            <a:r>
              <a:rPr lang="en-US" dirty="0"/>
              <a:t> email. </a:t>
            </a:r>
          </a:p>
          <a:p>
            <a:endParaRPr lang="en-US" dirty="0"/>
          </a:p>
          <a:p>
            <a:r>
              <a:rPr lang="en-US" dirty="0"/>
              <a:t>Today’s presentation focuses on Part 2 &amp; 3, which include general TxCDBG application requirements and general CDBG Federal Requirements. These sections are consistent across the program and apply to each application, regardless of type.</a:t>
            </a:r>
          </a:p>
          <a:p>
            <a:endParaRPr lang="en-US" dirty="0"/>
          </a:p>
          <a:p>
            <a:r>
              <a:rPr lang="en-US" dirty="0"/>
              <a:t>Finally we’ve got the appendices, which include TDA-GO instructions, additional details regarding match documentation, and sample documents.</a:t>
            </a:r>
          </a:p>
        </p:txBody>
      </p:sp>
      <p:sp>
        <p:nvSpPr>
          <p:cNvPr id="4" name="Slide Number Placeholder 3"/>
          <p:cNvSpPr>
            <a:spLocks noGrp="1"/>
          </p:cNvSpPr>
          <p:nvPr>
            <p:ph type="sldNum" sz="quarter" idx="10"/>
          </p:nvPr>
        </p:nvSpPr>
        <p:spPr/>
        <p:txBody>
          <a:bodyPr/>
          <a:lstStyle/>
          <a:p>
            <a:fld id="{90A1B886-8946-4D9C-BABD-17B13655BA5E}" type="slidenum">
              <a:rPr lang="en-US" smtClean="0"/>
              <a:t>2</a:t>
            </a:fld>
            <a:endParaRPr lang="en-US"/>
          </a:p>
        </p:txBody>
      </p:sp>
    </p:spTree>
    <p:extLst>
      <p:ext uri="{BB962C8B-B14F-4D97-AF65-F5344CB8AC3E}">
        <p14:creationId xmlns:p14="http://schemas.microsoft.com/office/powerpoint/2010/main" val="11845286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pPr marL="0" indent="0">
              <a:buNone/>
            </a:pPr>
            <a:r>
              <a:rPr lang="en-US" sz="1200" dirty="0">
                <a:solidFill>
                  <a:srgbClr val="000000"/>
                </a:solidFill>
                <a:latin typeface="Arial" panose="020B0604020202020204" pitchFamily="34" charset="0"/>
                <a:cs typeface="Arial" panose="020B0604020202020204" pitchFamily="34" charset="0"/>
              </a:rPr>
              <a:t>One item that is Fund specific we do want to mention since it is new.   Beginning this year, planning will not have a separate grant cycle, but is available within the Community Development Fund application.  Each application allows up to 6 separate activities – to requesting funding for planning services, you will create a separate activity using activity code 20 or 20A.  </a:t>
            </a:r>
          </a:p>
          <a:p>
            <a:pPr marL="0" indent="0">
              <a:buNone/>
            </a:pPr>
            <a:endParaRPr lang="en-US" sz="1200" dirty="0">
              <a:solidFill>
                <a:srgbClr val="000000"/>
              </a:solidFill>
              <a:latin typeface="Arial" panose="020B0604020202020204" pitchFamily="34" charset="0"/>
              <a:cs typeface="Arial" panose="020B0604020202020204" pitchFamily="34" charset="0"/>
            </a:endParaRPr>
          </a:p>
          <a:p>
            <a:pPr marL="0" indent="0">
              <a:buNone/>
            </a:pPr>
            <a:r>
              <a:rPr lang="en-US" sz="1200" dirty="0">
                <a:solidFill>
                  <a:srgbClr val="000000"/>
                </a:solidFill>
                <a:latin typeface="Arial" panose="020B0604020202020204" pitchFamily="34" charset="0"/>
                <a:cs typeface="Arial" panose="020B0604020202020204" pitchFamily="34" charset="0"/>
              </a:rPr>
              <a:t>There are two types of planning activities.</a:t>
            </a:r>
          </a:p>
          <a:p>
            <a:pPr marL="0" indent="0">
              <a:buNone/>
            </a:pPr>
            <a:r>
              <a:rPr lang="en-US" sz="1200" dirty="0">
                <a:solidFill>
                  <a:srgbClr val="000000"/>
                </a:solidFill>
                <a:latin typeface="Arial" panose="020B0604020202020204" pitchFamily="34" charset="0"/>
                <a:cs typeface="Arial" panose="020B0604020202020204" pitchFamily="34" charset="0"/>
              </a:rPr>
              <a:t>Related Planning allows for system wide planning for the same utility or system that is being proposed for improvements in the application.  The related planning is not project specific, but planning for the future needs of the system with the proposed improvements in place.</a:t>
            </a:r>
          </a:p>
          <a:p>
            <a:pPr marL="0" indent="0">
              <a:buNone/>
            </a:pPr>
            <a:endParaRPr lang="en-US" sz="1200" dirty="0">
              <a:solidFill>
                <a:srgbClr val="000000"/>
              </a:solidFill>
              <a:latin typeface="Arial" panose="020B0604020202020204" pitchFamily="34" charset="0"/>
              <a:cs typeface="Arial" panose="020B0604020202020204" pitchFamily="34" charset="0"/>
            </a:endParaRPr>
          </a:p>
          <a:p>
            <a:pPr marL="0" indent="0">
              <a:buNone/>
            </a:pPr>
            <a:r>
              <a:rPr lang="en-US" sz="1200" dirty="0">
                <a:solidFill>
                  <a:srgbClr val="000000"/>
                </a:solidFill>
                <a:latin typeface="Arial" panose="020B0604020202020204" pitchFamily="34" charset="0"/>
                <a:cs typeface="Arial" panose="020B0604020202020204" pitchFamily="34" charset="0"/>
              </a:rPr>
              <a:t>Comprehensive Planning is the more traditional community-wide planning that encompasses multiple systems and community needs.</a:t>
            </a:r>
          </a:p>
          <a:p>
            <a:pPr marL="0" indent="0">
              <a:buNone/>
            </a:pPr>
            <a:endParaRPr lang="en-US" sz="1200" b="0" i="0" u="none" strike="noStrike" baseline="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0A1B886-8946-4D9C-BABD-17B13655BA5E}" type="slidenum">
              <a:rPr lang="en-US" smtClean="0"/>
              <a:t>20</a:t>
            </a:fld>
            <a:endParaRPr lang="en-US"/>
          </a:p>
        </p:txBody>
      </p:sp>
    </p:spTree>
    <p:extLst>
      <p:ext uri="{BB962C8B-B14F-4D97-AF65-F5344CB8AC3E}">
        <p14:creationId xmlns:p14="http://schemas.microsoft.com/office/powerpoint/2010/main" val="3721641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After the application due date, communities can not change the proposed project or replace the information that was already submitted. Communities can ask questions or clarify but can not make changes.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baseline="0"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baseline="0" dirty="0">
                <a:solidFill>
                  <a:srgbClr val="000000"/>
                </a:solidFill>
                <a:latin typeface="Arial" panose="020B0604020202020204" pitchFamily="34" charset="0"/>
                <a:cs typeface="Arial" panose="020B0604020202020204" pitchFamily="34" charset="0"/>
              </a:rPr>
              <a:t>Before we open the lines for questions, one brief announcement about the Community Development or CD Fund.. The current deadline for the CD Fund is April 3,2023. We’ve mentioned previously the possibility of a 30-day application deadline extension. We will be deciding this week as to whether the deadline will be extended. </a:t>
            </a:r>
          </a:p>
        </p:txBody>
      </p:sp>
      <p:sp>
        <p:nvSpPr>
          <p:cNvPr id="4" name="Slide Number Placeholder 3"/>
          <p:cNvSpPr>
            <a:spLocks noGrp="1"/>
          </p:cNvSpPr>
          <p:nvPr>
            <p:ph type="sldNum" sz="quarter" idx="10"/>
          </p:nvPr>
        </p:nvSpPr>
        <p:spPr/>
        <p:txBody>
          <a:bodyPr/>
          <a:lstStyle/>
          <a:p>
            <a:fld id="{90A1B886-8946-4D9C-BABD-17B13655BA5E}" type="slidenum">
              <a:rPr lang="en-US" smtClean="0"/>
              <a:t>21</a:t>
            </a:fld>
            <a:endParaRPr lang="en-US"/>
          </a:p>
        </p:txBody>
      </p:sp>
    </p:spTree>
    <p:extLst>
      <p:ext uri="{BB962C8B-B14F-4D97-AF65-F5344CB8AC3E}">
        <p14:creationId xmlns:p14="http://schemas.microsoft.com/office/powerpoint/2010/main" val="2368596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7B5536-7342-4511-A579-37832B0D2DC6}" type="slidenum">
              <a:rPr lang="en-US" smtClean="0"/>
              <a:pPr>
                <a:defRPr/>
              </a:pPr>
              <a:t>22</a:t>
            </a:fld>
            <a:endParaRPr lang="en-US" dirty="0"/>
          </a:p>
        </p:txBody>
      </p:sp>
    </p:spTree>
    <p:extLst>
      <p:ext uri="{BB962C8B-B14F-4D97-AF65-F5344CB8AC3E}">
        <p14:creationId xmlns:p14="http://schemas.microsoft.com/office/powerpoint/2010/main" val="183637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16075" y="276225"/>
            <a:ext cx="3778250" cy="2835275"/>
          </a:xfrm>
        </p:spPr>
      </p:sp>
      <p:sp>
        <p:nvSpPr>
          <p:cNvPr id="3" name="Notes Placeholder 2"/>
          <p:cNvSpPr>
            <a:spLocks noGrp="1"/>
          </p:cNvSpPr>
          <p:nvPr>
            <p:ph type="body" idx="1"/>
          </p:nvPr>
        </p:nvSpPr>
        <p:spPr/>
        <p:txBody>
          <a:bodyPr/>
          <a:lstStyle/>
          <a:p>
            <a:r>
              <a:rPr lang="en-US" dirty="0"/>
              <a:t>Here are the main topics of Part 2 and 3 that we’ll cover today. </a:t>
            </a:r>
          </a:p>
        </p:txBody>
      </p:sp>
      <p:sp>
        <p:nvSpPr>
          <p:cNvPr id="4" name="Slide Number Placeholder 3"/>
          <p:cNvSpPr>
            <a:spLocks noGrp="1"/>
          </p:cNvSpPr>
          <p:nvPr>
            <p:ph type="sldNum" sz="quarter" idx="10"/>
          </p:nvPr>
        </p:nvSpPr>
        <p:spPr/>
        <p:txBody>
          <a:bodyPr/>
          <a:lstStyle/>
          <a:p>
            <a:fld id="{90A1B886-8946-4D9C-BABD-17B13655BA5E}" type="slidenum">
              <a:rPr lang="en-US" smtClean="0"/>
              <a:t>3</a:t>
            </a:fld>
            <a:endParaRPr lang="en-US"/>
          </a:p>
        </p:txBody>
      </p:sp>
    </p:spTree>
    <p:extLst>
      <p:ext uri="{BB962C8B-B14F-4D97-AF65-F5344CB8AC3E}">
        <p14:creationId xmlns:p14="http://schemas.microsoft.com/office/powerpoint/2010/main" val="3319359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a:xfrm>
            <a:off x="381000" y="3269927"/>
            <a:ext cx="6400800" cy="5561493"/>
          </a:xfrm>
        </p:spPr>
        <p:txBody>
          <a:bodyPr/>
          <a:lstStyle/>
          <a:p>
            <a:r>
              <a:rPr lang="en-US" sz="1100" dirty="0"/>
              <a:t>To be eligible to apply for or receive funding under the TxCDBG program, a community must meet applicant thresholds. This table is probably what comes to mind for most when thinking “applicant threshold” – however, these progress thresholds are only one component in a larger group of criteria that an applicant must meet. </a:t>
            </a:r>
          </a:p>
          <a:p>
            <a:pPr marL="0" marR="0">
              <a:spcBef>
                <a:spcPts val="0"/>
              </a:spcBef>
              <a:spcAft>
                <a:spcPts val="0"/>
              </a:spcAft>
            </a:pPr>
            <a:endParaRPr lang="en-US" sz="1100" dirty="0">
              <a:effectLst/>
              <a:latin typeface="Arial" panose="020B0604020202020204" pitchFamily="34" charset="0"/>
              <a:ea typeface="Times New Roman" panose="02020603050405020304" pitchFamily="18" charset="0"/>
            </a:endParaRPr>
          </a:p>
          <a:p>
            <a:pPr>
              <a:spcBef>
                <a:spcPts val="0"/>
              </a:spcBef>
              <a:spcAft>
                <a:spcPts val="0"/>
              </a:spcAft>
            </a:pPr>
            <a:r>
              <a:rPr lang="en-US" sz="1100" dirty="0">
                <a:effectLst/>
                <a:latin typeface="Arial" panose="020B0604020202020204" pitchFamily="34" charset="0"/>
                <a:ea typeface="Times New Roman" panose="02020603050405020304" pitchFamily="18" charset="0"/>
              </a:rPr>
              <a:t>Progress thresholds ensure that timely progress is being made on existing grant agreements. Therefore, if a grant applicant does not have </a:t>
            </a:r>
            <a:r>
              <a:rPr lang="en-US" sz="1100" dirty="0">
                <a:ea typeface="Times New Roman" panose="02020603050405020304" pitchFamily="18" charset="0"/>
              </a:rPr>
              <a:t>an ongoing grant with TxCDBG, these do not apply. </a:t>
            </a:r>
          </a:p>
          <a:p>
            <a:pPr>
              <a:spcBef>
                <a:spcPts val="0"/>
              </a:spcBef>
              <a:spcAft>
                <a:spcPts val="0"/>
              </a:spcAft>
            </a:pPr>
            <a:endParaRPr lang="en-US" sz="1100" dirty="0">
              <a:effectLst/>
              <a:latin typeface="Arial" panose="020B0604020202020204" pitchFamily="34" charset="0"/>
              <a:ea typeface="Times New Roman" panose="02020603050405020304" pitchFamily="18" charset="0"/>
            </a:endParaRPr>
          </a:p>
          <a:p>
            <a:pPr>
              <a:spcBef>
                <a:spcPts val="0"/>
              </a:spcBef>
              <a:spcAft>
                <a:spcPts val="0"/>
              </a:spcAft>
            </a:pPr>
            <a:r>
              <a:rPr lang="en-US" sz="1100" dirty="0">
                <a:effectLst/>
                <a:latin typeface="Arial" panose="020B0604020202020204" pitchFamily="34" charset="0"/>
                <a:ea typeface="Times New Roman" panose="02020603050405020304" pitchFamily="18" charset="0"/>
              </a:rPr>
              <a:t>There are two types of Progress Thresholds, each triggered by the number of months from the grant agreement’s start date.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342900" marR="0" lvl="0" indent="-342900" algn="just">
              <a:lnSpc>
                <a:spcPts val="1400"/>
              </a:lnSpc>
              <a:spcBef>
                <a:spcPts val="0"/>
              </a:spcBef>
              <a:spcAft>
                <a:spcPts val="0"/>
              </a:spcAft>
              <a:buFont typeface="+mj-lt"/>
              <a:buAutoNum type="arabicPeriod"/>
            </a:pPr>
            <a:r>
              <a:rPr lang="en-US" sz="1100" b="1" u="none" strike="noStrike" dirty="0">
                <a:effectLst/>
                <a:latin typeface="Arial" panose="020B0604020202020204" pitchFamily="34" charset="0"/>
                <a:ea typeface="Times New Roman" panose="02020603050405020304" pitchFamily="18" charset="0"/>
              </a:rPr>
              <a:t>Mid-Point Progress Threshold Requirement</a:t>
            </a:r>
            <a:r>
              <a:rPr lang="en-US" sz="1100" u="none" strike="noStrike" dirty="0">
                <a:effectLst/>
                <a:latin typeface="Arial" panose="020B0604020202020204" pitchFamily="34" charset="0"/>
                <a:ea typeface="Times New Roman" panose="02020603050405020304" pitchFamily="18" charset="0"/>
              </a:rPr>
              <a:t> (or Progress Threshold #1) – is a rule that, if triggered, requires applicants to submit all Group A and Group B documents for that grant in order to be eligible to submit a new grant application.   </a:t>
            </a:r>
            <a:endParaRPr lang="en-US" sz="1200" u="sng" dirty="0">
              <a:effectLst/>
              <a:latin typeface="Times New Roman" panose="02020603050405020304" pitchFamily="18" charset="0"/>
              <a:ea typeface="Times New Roman" panose="02020603050405020304" pitchFamily="18" charset="0"/>
            </a:endParaRPr>
          </a:p>
          <a:p>
            <a:pPr marL="0" marR="0" algn="just">
              <a:lnSpc>
                <a:spcPts val="1400"/>
              </a:lnSpc>
              <a:spcBef>
                <a:spcPts val="0"/>
              </a:spcBef>
              <a:spcAft>
                <a:spcPts val="0"/>
              </a:spcAft>
            </a:pPr>
            <a:r>
              <a:rPr lang="en-US" sz="11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342900" marR="0" lvl="0" indent="-342900">
              <a:lnSpc>
                <a:spcPts val="1400"/>
              </a:lnSpc>
              <a:spcBef>
                <a:spcPts val="0"/>
              </a:spcBef>
              <a:spcAft>
                <a:spcPts val="0"/>
              </a:spcAft>
              <a:buFont typeface="+mj-lt"/>
              <a:buAutoNum type="arabicPeriod"/>
            </a:pPr>
            <a:r>
              <a:rPr lang="en-US" sz="1100" b="1" u="none" strike="noStrike" dirty="0">
                <a:effectLst/>
                <a:latin typeface="Arial" panose="020B0604020202020204" pitchFamily="34" charset="0"/>
                <a:ea typeface="Times New Roman" panose="02020603050405020304" pitchFamily="18" charset="0"/>
              </a:rPr>
              <a:t>Final Progress Threshold Requirement (or Progress Threshold #2) – </a:t>
            </a:r>
            <a:r>
              <a:rPr lang="en-US" sz="1100" b="1" dirty="0">
                <a:ea typeface="Times New Roman" panose="02020603050405020304" pitchFamily="18" charset="0"/>
              </a:rPr>
              <a:t>is a</a:t>
            </a:r>
            <a:r>
              <a:rPr lang="en-US" sz="1100" u="none" strike="noStrike" dirty="0">
                <a:effectLst/>
                <a:latin typeface="Arial" panose="020B0604020202020204" pitchFamily="34" charset="0"/>
                <a:ea typeface="Times New Roman" panose="02020603050405020304" pitchFamily="18" charset="0"/>
              </a:rPr>
              <a:t> rule that, if triggered, requires the Grant Recipient to complete its TxCDBG project prior to applying for future TxCDBG funding. This threshold has been met, </a:t>
            </a:r>
            <a:r>
              <a:rPr lang="en-US" sz="1100" u="none" strike="noStrike" dirty="0">
                <a:solidFill>
                  <a:srgbClr val="000000"/>
                </a:solidFill>
                <a:effectLst/>
                <a:latin typeface="Arial" panose="020B0604020202020204" pitchFamily="34" charset="0"/>
                <a:ea typeface="Times New Roman" panose="02020603050405020304" pitchFamily="18" charset="0"/>
              </a:rPr>
              <a:t>if:</a:t>
            </a:r>
            <a:endParaRPr lang="en-US" sz="1200" u="sng" dirty="0">
              <a:effectLst/>
              <a:latin typeface="Times New Roman" panose="02020603050405020304" pitchFamily="18" charset="0"/>
              <a:ea typeface="Times New Roman" panose="02020603050405020304" pitchFamily="18" charset="0"/>
            </a:endParaRPr>
          </a:p>
          <a:p>
            <a:pPr marL="742950" marR="0" lvl="1" indent="-285750">
              <a:lnSpc>
                <a:spcPts val="1400"/>
              </a:lnSpc>
              <a:spcBef>
                <a:spcPts val="0"/>
              </a:spcBef>
              <a:spcAft>
                <a:spcPts val="0"/>
              </a:spcAft>
              <a:buFont typeface="Symbol" panose="05050102010706020507" pitchFamily="18" charset="2"/>
              <a:buChar char=""/>
            </a:pPr>
            <a:r>
              <a:rPr lang="en-US" sz="1100" dirty="0">
                <a:solidFill>
                  <a:srgbClr val="000000"/>
                </a:solidFill>
                <a:effectLst/>
                <a:latin typeface="Arial" panose="020B0604020202020204" pitchFamily="34" charset="0"/>
                <a:ea typeface="Times New Roman" panose="02020603050405020304" pitchFamily="18" charset="0"/>
              </a:rPr>
              <a:t>all activities in the TxCDBG agreement </a:t>
            </a:r>
            <a:r>
              <a:rPr lang="en-US" sz="1100" i="1" dirty="0">
                <a:solidFill>
                  <a:srgbClr val="000000"/>
                </a:solidFill>
                <a:effectLst/>
                <a:latin typeface="Arial" panose="020B0604020202020204" pitchFamily="34" charset="0"/>
                <a:ea typeface="Times New Roman" panose="02020603050405020304" pitchFamily="18" charset="0"/>
              </a:rPr>
              <a:t>Performance Statement (Exhibit A)</a:t>
            </a:r>
            <a:r>
              <a:rPr lang="en-US" sz="1100" dirty="0">
                <a:solidFill>
                  <a:srgbClr val="000000"/>
                </a:solidFill>
                <a:effectLst/>
                <a:latin typeface="Arial" panose="020B0604020202020204" pitchFamily="34" charset="0"/>
                <a:ea typeface="Times New Roman" panose="02020603050405020304" pitchFamily="18" charset="0"/>
              </a:rPr>
              <a:t> are complete;</a:t>
            </a:r>
          </a:p>
          <a:p>
            <a:pPr marL="742950" marR="0" lvl="1" indent="-285750">
              <a:lnSpc>
                <a:spcPts val="1400"/>
              </a:lnSpc>
              <a:spcBef>
                <a:spcPts val="0"/>
              </a:spcBef>
              <a:spcAft>
                <a:spcPts val="0"/>
              </a:spcAft>
              <a:buFont typeface="Symbol" panose="05050102010706020507" pitchFamily="18" charset="2"/>
              <a:buChar char=""/>
            </a:pPr>
            <a:r>
              <a:rPr lang="en-US" sz="1100" dirty="0">
                <a:solidFill>
                  <a:srgbClr val="000000"/>
                </a:solidFill>
                <a:effectLst/>
                <a:latin typeface="Arial" panose="020B0604020202020204" pitchFamily="34" charset="0"/>
                <a:ea typeface="Times New Roman" panose="02020603050405020304" pitchFamily="18" charset="0"/>
              </a:rPr>
              <a:t>a final payment request for all remaining TxCDBG funds has been submitted in TDA-GO; and</a:t>
            </a:r>
            <a:endParaRPr lang="en-US" sz="1100" dirty="0">
              <a:solidFill>
                <a:srgbClr val="000000"/>
              </a:solidFill>
              <a:ea typeface="Times New Roman" panose="02020603050405020304" pitchFamily="18" charset="0"/>
            </a:endParaRPr>
          </a:p>
          <a:p>
            <a:pPr marL="742950" marR="0" lvl="1" indent="-285750">
              <a:lnSpc>
                <a:spcPts val="1400"/>
              </a:lnSpc>
              <a:spcBef>
                <a:spcPts val="0"/>
              </a:spcBef>
              <a:spcAft>
                <a:spcPts val="0"/>
              </a:spcAft>
              <a:buFont typeface="Symbol" panose="05050102010706020507" pitchFamily="18" charset="2"/>
              <a:buChar char=""/>
            </a:pPr>
            <a:r>
              <a:rPr lang="en-US" sz="1100" dirty="0">
                <a:solidFill>
                  <a:srgbClr val="000000"/>
                </a:solidFill>
                <a:effectLst/>
                <a:latin typeface="Arial" panose="020B0604020202020204" pitchFamily="34" charset="0"/>
                <a:ea typeface="Times New Roman" panose="02020603050405020304" pitchFamily="18" charset="0"/>
              </a:rPr>
              <a:t>the Project Completion Report (PCR) has been submitted in TDA-GO.</a:t>
            </a:r>
          </a:p>
          <a:p>
            <a:endParaRPr lang="en-US" dirty="0"/>
          </a:p>
          <a:p>
            <a:r>
              <a:rPr lang="en-US" dirty="0"/>
              <a:t>If an applicant has an open TxCDBG grant that has NOT met an applicable progress threshold as of the date the application is due, the application will be disqualified.</a:t>
            </a:r>
          </a:p>
          <a:p>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4</a:t>
            </a:fld>
            <a:endParaRPr lang="en-US"/>
          </a:p>
        </p:txBody>
      </p:sp>
    </p:spTree>
    <p:extLst>
      <p:ext uri="{BB962C8B-B14F-4D97-AF65-F5344CB8AC3E}">
        <p14:creationId xmlns:p14="http://schemas.microsoft.com/office/powerpoint/2010/main" val="2048929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16075" y="352425"/>
            <a:ext cx="3778250" cy="2835275"/>
          </a:xfrm>
        </p:spPr>
      </p:sp>
      <p:sp>
        <p:nvSpPr>
          <p:cNvPr id="3" name="Notes Placeholder 2"/>
          <p:cNvSpPr>
            <a:spLocks noGrp="1"/>
          </p:cNvSpPr>
          <p:nvPr>
            <p:ph type="body" idx="1"/>
          </p:nvPr>
        </p:nvSpPr>
        <p:spPr/>
        <p:txBody>
          <a:bodyPr/>
          <a:lstStyle/>
          <a:p>
            <a:r>
              <a:rPr lang="en-US" sz="1200" dirty="0"/>
              <a:t>Again., progress thresholds are only one component in a larger group of criteria. Here you will see the rest of the criteria to consider. </a:t>
            </a:r>
          </a:p>
          <a:p>
            <a:endParaRPr lang="en-US"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Administrative capacity – demonstrated ability to manage and administer the proposed project. </a:t>
            </a:r>
          </a:p>
          <a:p>
            <a:r>
              <a:rPr lang="en-US" dirty="0">
                <a:latin typeface="Arial" panose="020B0604020202020204" pitchFamily="34" charset="0"/>
                <a:cs typeface="Arial" panose="020B0604020202020204" pitchFamily="34" charset="0"/>
              </a:rPr>
              <a:t>This will look different depending on the applicant community’s choices. This is easily demonstrated when a community procures a third-party firm/individual/organization whose personnel are (or will be) TxCDBG Administrator certified. However, some applicants elect to self-administer a grant project which, if awarded, requires completion of the Local Administrative Capacity Form (TDA will reach out requesting this if it applies to your org). In a similar vein, some applicants choose to complete their project via force-account labor/materials/equipment, which requires completion of the A808 request to demonstrate the applicant’s capacity to do so.</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Financial capacity </a:t>
            </a:r>
            <a:r>
              <a:rPr lang="en-US" dirty="0"/>
              <a:t>– meaning an applicant has </a:t>
            </a:r>
            <a:r>
              <a:rPr lang="en-US" dirty="0">
                <a:latin typeface="Arial" panose="020B0604020202020204" pitchFamily="34" charset="0"/>
                <a:cs typeface="Arial" panose="020B0604020202020204" pitchFamily="34" charset="0"/>
              </a:rPr>
              <a:t>demonstrated financial management capacity to sustain operation and maintenances of any improvements made in conjunction with the project. In previous years, this has been primarily demonstrated via the locality’s annual audit as a required submission. BUT, this has been updated. A little more on that in a few slides.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Levy and collect tax – to be eligible for TxCDBG funds, a grant applicant must levy and collect a local property tax and/or a local sales tax option. This is a quick question in the application’s Project Feasibility page.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Past performance of a Grant Applicant’s previous grant agreements with TDA is considered when making a funding determination. An applicant should demonstrate satisfactory performance on previous CDBG projects to be in good standing with the program for future application eligibility.  This includes being responsive to the monitoring process and addressing any compliance findings that have been identified.</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And Lastly, Single audits – a community must comply with all federal single audit requirements, as described in TxCDBG Implementation Manual, regardless of whether the required compliance is based on received funds other than TxCDBG awards. </a:t>
            </a: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5</a:t>
            </a:fld>
            <a:endParaRPr lang="en-US"/>
          </a:p>
        </p:txBody>
      </p:sp>
    </p:spTree>
    <p:extLst>
      <p:ext uri="{BB962C8B-B14F-4D97-AF65-F5344CB8AC3E}">
        <p14:creationId xmlns:p14="http://schemas.microsoft.com/office/powerpoint/2010/main" val="2680263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r>
              <a:rPr lang="en-US" b="0" i="0" u="none" strike="noStrike" baseline="0" dirty="0">
                <a:solidFill>
                  <a:srgbClr val="000000"/>
                </a:solidFill>
                <a:latin typeface="Times New Roman" panose="02020603050405020304" pitchFamily="18" charset="0"/>
              </a:rPr>
              <a:t>So back to financial capacity that I mentioned in the previous slide…</a:t>
            </a:r>
          </a:p>
          <a:p>
            <a:endParaRPr lang="en-US" b="0" i="0" u="none" strike="noStrike" baseline="0" dirty="0">
              <a:solidFill>
                <a:srgbClr val="000000"/>
              </a:solidFill>
              <a:latin typeface="Times New Roman" panose="02020603050405020304" pitchFamily="18" charset="0"/>
            </a:endParaRPr>
          </a:p>
          <a:p>
            <a:r>
              <a:rPr lang="en-US" dirty="0"/>
              <a:t>In lieu of a copy of the community’s annual audit as required by the Texas Local Government Code: </a:t>
            </a:r>
          </a:p>
          <a:p>
            <a:endParaRPr lang="en-US" dirty="0"/>
          </a:p>
          <a:p>
            <a:r>
              <a:rPr lang="en-US" dirty="0"/>
              <a:t>As part of the application process, the applicant must indicate its willingness to adhere to financial management controls included in any resulting grant award; </a:t>
            </a:r>
          </a:p>
          <a:p>
            <a:endParaRPr lang="en-US" dirty="0"/>
          </a:p>
          <a:p>
            <a:r>
              <a:rPr lang="en-US" dirty="0"/>
              <a:t>AND If recommended for funding, the community must complete a Financial Capacity Self-Assessment to be used by TDA in a risk analysis prior to releasing any grant funds. </a:t>
            </a:r>
          </a:p>
          <a:p>
            <a:endParaRPr lang="en-US" dirty="0"/>
          </a:p>
          <a:p>
            <a:r>
              <a:rPr lang="en-US" dirty="0"/>
              <a:t>If determined to be necessary, conditions may be included in the grant agreement to ensure appropriate financial management capacity. These conditions may be as modest as additional documentation of authority, or as significant as a requirement to allow a third party local government to manage grant funding for high risk communities.</a:t>
            </a:r>
            <a:endParaRPr lang="en-US" b="0" i="0" u="none" strike="noStrike" baseline="0" dirty="0">
              <a:solidFill>
                <a:srgbClr val="000000"/>
              </a:solidFill>
              <a:latin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90A1B886-8946-4D9C-BABD-17B13655BA5E}" type="slidenum">
              <a:rPr lang="en-US" smtClean="0"/>
              <a:t>6</a:t>
            </a:fld>
            <a:endParaRPr lang="en-US"/>
          </a:p>
        </p:txBody>
      </p:sp>
    </p:spTree>
    <p:extLst>
      <p:ext uri="{BB962C8B-B14F-4D97-AF65-F5344CB8AC3E}">
        <p14:creationId xmlns:p14="http://schemas.microsoft.com/office/powerpoint/2010/main" val="208831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r>
              <a:rPr lang="en-US" sz="1200" b="0" i="0" u="none" strike="noStrike" baseline="0" dirty="0">
                <a:solidFill>
                  <a:srgbClr val="000000"/>
                </a:solidFill>
                <a:latin typeface="Times New Roman" panose="02020603050405020304" pitchFamily="18" charset="0"/>
              </a:rPr>
              <a:t>Prior to the preparation and submission of an application for TxCDBG funds, each applicant must hold at least one public hearing and publish a notice that describes the application activities and the availability of the application(s) for public review. This is the timeline and order for the required steps of this process.</a:t>
            </a: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7</a:t>
            </a:fld>
            <a:endParaRPr lang="en-US"/>
          </a:p>
        </p:txBody>
      </p:sp>
    </p:spTree>
    <p:extLst>
      <p:ext uri="{BB962C8B-B14F-4D97-AF65-F5344CB8AC3E}">
        <p14:creationId xmlns:p14="http://schemas.microsoft.com/office/powerpoint/2010/main" val="3498386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r>
              <a:rPr lang="en-US" dirty="0"/>
              <a:t>Public notice can be provided the following ways. These requirements have been updated to be consistent with Chapter 1 of the implementation manual. These requirement apply to both notices required in the application process.</a:t>
            </a:r>
          </a:p>
        </p:txBody>
      </p:sp>
      <p:sp>
        <p:nvSpPr>
          <p:cNvPr id="4" name="Slide Number Placeholder 3"/>
          <p:cNvSpPr>
            <a:spLocks noGrp="1"/>
          </p:cNvSpPr>
          <p:nvPr>
            <p:ph type="sldNum" sz="quarter" idx="10"/>
          </p:nvPr>
        </p:nvSpPr>
        <p:spPr/>
        <p:txBody>
          <a:bodyPr/>
          <a:lstStyle/>
          <a:p>
            <a:fld id="{90A1B886-8946-4D9C-BABD-17B13655BA5E}" type="slidenum">
              <a:rPr lang="en-US" smtClean="0"/>
              <a:t>8</a:t>
            </a:fld>
            <a:endParaRPr lang="en-US"/>
          </a:p>
        </p:txBody>
      </p:sp>
    </p:spTree>
    <p:extLst>
      <p:ext uri="{BB962C8B-B14F-4D97-AF65-F5344CB8AC3E}">
        <p14:creationId xmlns:p14="http://schemas.microsoft.com/office/powerpoint/2010/main" val="4141197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5463" y="465138"/>
            <a:ext cx="3421062" cy="2566987"/>
          </a:xfrm>
        </p:spPr>
      </p:sp>
      <p:sp>
        <p:nvSpPr>
          <p:cNvPr id="3" name="Notes Placeholder 2"/>
          <p:cNvSpPr>
            <a:spLocks noGrp="1"/>
          </p:cNvSpPr>
          <p:nvPr>
            <p:ph type="body" idx="1"/>
          </p:nvPr>
        </p:nvSpPr>
        <p:spPr/>
        <p:txBody>
          <a:bodyPr/>
          <a:lstStyle/>
          <a:p>
            <a:r>
              <a:rPr lang="en-US" dirty="0"/>
              <a:t>Compliance with these requirements can be demonstrated by providing [list]</a:t>
            </a:r>
          </a:p>
        </p:txBody>
      </p:sp>
      <p:sp>
        <p:nvSpPr>
          <p:cNvPr id="4" name="Slide Number Placeholder 3"/>
          <p:cNvSpPr>
            <a:spLocks noGrp="1"/>
          </p:cNvSpPr>
          <p:nvPr>
            <p:ph type="sldNum" sz="quarter" idx="10"/>
          </p:nvPr>
        </p:nvSpPr>
        <p:spPr/>
        <p:txBody>
          <a:bodyPr/>
          <a:lstStyle/>
          <a:p>
            <a:fld id="{90A1B886-8946-4D9C-BABD-17B13655BA5E}" type="slidenum">
              <a:rPr lang="en-US" smtClean="0"/>
              <a:t>9</a:t>
            </a:fld>
            <a:endParaRPr lang="en-US"/>
          </a:p>
        </p:txBody>
      </p:sp>
    </p:spTree>
    <p:extLst>
      <p:ext uri="{BB962C8B-B14F-4D97-AF65-F5344CB8AC3E}">
        <p14:creationId xmlns:p14="http://schemas.microsoft.com/office/powerpoint/2010/main" val="2376085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Slide &lt;#&gt; of</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C333A467-4077-42B4-BD64-4B370ED5E440}" type="slidenum">
              <a:rPr lang="en-US" smtClean="0"/>
              <a:pPr>
                <a:defRPr/>
              </a:pPr>
              <a:t>‹#›</a:t>
            </a:fld>
            <a:endParaRPr lang="en-US" dirty="0"/>
          </a:p>
        </p:txBody>
      </p:sp>
    </p:spTree>
    <p:extLst>
      <p:ext uri="{BB962C8B-B14F-4D97-AF65-F5344CB8AC3E}">
        <p14:creationId xmlns:p14="http://schemas.microsoft.com/office/powerpoint/2010/main" val="217375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Slide &lt;#&gt; of</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85007C3E-3F5D-48E0-8D54-D3D4003785C0}" type="slidenum">
              <a:rPr lang="en-US" smtClean="0"/>
              <a:pPr>
                <a:defRPr/>
              </a:pPr>
              <a:t>‹#›</a:t>
            </a:fld>
            <a:endParaRPr lang="en-US" dirty="0"/>
          </a:p>
        </p:txBody>
      </p:sp>
    </p:spTree>
    <p:extLst>
      <p:ext uri="{BB962C8B-B14F-4D97-AF65-F5344CB8AC3E}">
        <p14:creationId xmlns:p14="http://schemas.microsoft.com/office/powerpoint/2010/main" val="279637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Slide &lt;#&gt; of</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40AE6785-233F-4ED1-9B95-A1331D4934D8}" type="slidenum">
              <a:rPr lang="en-US" smtClean="0"/>
              <a:pPr>
                <a:defRPr/>
              </a:pPr>
              <a:t>‹#›</a:t>
            </a:fld>
            <a:endParaRPr lang="en-US" dirty="0"/>
          </a:p>
        </p:txBody>
      </p:sp>
    </p:spTree>
    <p:extLst>
      <p:ext uri="{BB962C8B-B14F-4D97-AF65-F5344CB8AC3E}">
        <p14:creationId xmlns:p14="http://schemas.microsoft.com/office/powerpoint/2010/main" val="2577629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5B2E8C-8F2B-42F6-939E-179B4C34678C}"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8A16CCC6-14F3-4CE3-B8D9-9B1F218C7462}" type="slidenum">
              <a:rPr lang="en-US" smtClean="0"/>
              <a:pPr>
                <a:defRPr/>
              </a:pPr>
              <a:t>‹#›</a:t>
            </a:fld>
            <a:endParaRPr lang="en-US" dirty="0"/>
          </a:p>
        </p:txBody>
      </p:sp>
    </p:spTree>
    <p:extLst>
      <p:ext uri="{BB962C8B-B14F-4D97-AF65-F5344CB8AC3E}">
        <p14:creationId xmlns:p14="http://schemas.microsoft.com/office/powerpoint/2010/main" val="46306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Slide &lt;#&gt; of</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1804F898-55BD-4336-8C23-AFAF3D2DC9A4}" type="slidenum">
              <a:rPr lang="en-US" smtClean="0"/>
              <a:pPr>
                <a:defRPr/>
              </a:pPr>
              <a:t>‹#›</a:t>
            </a:fld>
            <a:endParaRPr lang="en-US" dirty="0"/>
          </a:p>
        </p:txBody>
      </p:sp>
    </p:spTree>
    <p:extLst>
      <p:ext uri="{BB962C8B-B14F-4D97-AF65-F5344CB8AC3E}">
        <p14:creationId xmlns:p14="http://schemas.microsoft.com/office/powerpoint/2010/main" val="153345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Slide &lt;#&gt; of</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AA490D8C-341B-4586-8F95-E64429690972}" type="slidenum">
              <a:rPr lang="en-US" smtClean="0"/>
              <a:pPr>
                <a:defRPr/>
              </a:pPr>
              <a:t>‹#›</a:t>
            </a:fld>
            <a:endParaRPr lang="en-US" dirty="0"/>
          </a:p>
        </p:txBody>
      </p:sp>
    </p:spTree>
    <p:extLst>
      <p:ext uri="{BB962C8B-B14F-4D97-AF65-F5344CB8AC3E}">
        <p14:creationId xmlns:p14="http://schemas.microsoft.com/office/powerpoint/2010/main" val="42832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Slide &lt;#&gt; of</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a:defRPr/>
            </a:pPr>
            <a:fld id="{57652E8E-824C-4635-A0D4-26F6258DC4C5}" type="slidenum">
              <a:rPr lang="en-US" smtClean="0"/>
              <a:pPr>
                <a:defRPr/>
              </a:pPr>
              <a:t>‹#›</a:t>
            </a:fld>
            <a:endParaRPr lang="en-US" dirty="0"/>
          </a:p>
        </p:txBody>
      </p:sp>
    </p:spTree>
    <p:extLst>
      <p:ext uri="{BB962C8B-B14F-4D97-AF65-F5344CB8AC3E}">
        <p14:creationId xmlns:p14="http://schemas.microsoft.com/office/powerpoint/2010/main" val="3507664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Slide &lt;#&gt; of</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a:defRPr/>
            </a:pPr>
            <a:fld id="{E4AC3DBC-80C4-42C5-9205-C6C47B097FD6}" type="slidenum">
              <a:rPr lang="en-US" smtClean="0"/>
              <a:pPr>
                <a:defRPr/>
              </a:pPr>
              <a:t>‹#›</a:t>
            </a:fld>
            <a:endParaRPr lang="en-US" dirty="0"/>
          </a:p>
        </p:txBody>
      </p:sp>
    </p:spTree>
    <p:extLst>
      <p:ext uri="{BB962C8B-B14F-4D97-AF65-F5344CB8AC3E}">
        <p14:creationId xmlns:p14="http://schemas.microsoft.com/office/powerpoint/2010/main" val="137114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95B2E8C-8F2B-42F6-939E-179B4C34678C}" type="datetimeFigureOut">
              <a:rPr lang="en-US" smtClean="0"/>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11DE3553-A525-4E9F-AA24-642396A8CC25}" type="slidenum">
              <a:rPr lang="en-US" smtClean="0"/>
              <a:pPr>
                <a:defRPr/>
              </a:pPr>
              <a:t>‹#›</a:t>
            </a:fld>
            <a:endParaRPr lang="en-US" dirty="0"/>
          </a:p>
        </p:txBody>
      </p:sp>
    </p:spTree>
    <p:extLst>
      <p:ext uri="{BB962C8B-B14F-4D97-AF65-F5344CB8AC3E}">
        <p14:creationId xmlns:p14="http://schemas.microsoft.com/office/powerpoint/2010/main" val="50593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Slide &lt;#&gt; of</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1743D7E2-C1EB-4313-9BBF-7397D87A278A}" type="slidenum">
              <a:rPr lang="en-US" smtClean="0"/>
              <a:pPr>
                <a:defRPr/>
              </a:pPr>
              <a:t>‹#›</a:t>
            </a:fld>
            <a:endParaRPr lang="en-US" dirty="0"/>
          </a:p>
        </p:txBody>
      </p:sp>
    </p:spTree>
    <p:extLst>
      <p:ext uri="{BB962C8B-B14F-4D97-AF65-F5344CB8AC3E}">
        <p14:creationId xmlns:p14="http://schemas.microsoft.com/office/powerpoint/2010/main" val="236731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Slide &lt;#&gt; of</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78A53B6B-8A30-4F31-A802-687EBA151BC2}" type="slidenum">
              <a:rPr lang="en-US" smtClean="0"/>
              <a:pPr>
                <a:defRPr/>
              </a:pPr>
              <a:t>‹#›</a:t>
            </a:fld>
            <a:endParaRPr lang="en-US" dirty="0"/>
          </a:p>
        </p:txBody>
      </p:sp>
    </p:spTree>
    <p:extLst>
      <p:ext uri="{BB962C8B-B14F-4D97-AF65-F5344CB8AC3E}">
        <p14:creationId xmlns:p14="http://schemas.microsoft.com/office/powerpoint/2010/main" val="418348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7332268"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Slide &lt;#&gt; of</a:t>
            </a:r>
          </a:p>
        </p:txBody>
      </p:sp>
      <p:sp>
        <p:nvSpPr>
          <p:cNvPr id="7" name="Rectangle 6"/>
          <p:cNvSpPr/>
          <p:nvPr userDrawn="1"/>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9" name="Rectangle 8"/>
          <p:cNvSpPr/>
          <p:nvPr userDrawn="1"/>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0" name="Picture 9"/>
          <p:cNvPicPr>
            <a:picLocks noChangeAspect="1"/>
          </p:cNvPicPr>
          <p:nvPr userDrawn="1"/>
        </p:nvPicPr>
        <p:blipFill rotWithShape="1">
          <a:blip r:embed="rId1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Tree>
    <p:extLst>
      <p:ext uri="{BB962C8B-B14F-4D97-AF65-F5344CB8AC3E}">
        <p14:creationId xmlns:p14="http://schemas.microsoft.com/office/powerpoint/2010/main" val="2306228137"/>
      </p:ext>
    </p:extLst>
  </p:cSld>
  <p:clrMap bg1="lt1" tx1="dk1" bg2="lt2" tx2="dk2" accent1="accent1" accent2="accent2" accent3="accent3" accent4="accent4" accent5="accent5" accent6="accent6" hlink="hlink" folHlink="folHlink"/>
  <p:sldLayoutIdLst>
    <p:sldLayoutId id="2147484032" r:id="rId1"/>
    <p:sldLayoutId id="2147484033" r:id="rId2"/>
    <p:sldLayoutId id="2147484034" r:id="rId3"/>
    <p:sldLayoutId id="2147484035" r:id="rId4"/>
    <p:sldLayoutId id="2147484036" r:id="rId5"/>
    <p:sldLayoutId id="2147484037" r:id="rId6"/>
    <p:sldLayoutId id="2147484038" r:id="rId7"/>
    <p:sldLayoutId id="2147484039" r:id="rId8"/>
    <p:sldLayoutId id="2147484040" r:id="rId9"/>
    <p:sldLayoutId id="2147484041" r:id="rId10"/>
    <p:sldLayoutId id="214748404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Rectangle 4"/>
          <p:cNvSpPr/>
          <p:nvPr/>
        </p:nvSpPr>
        <p:spPr>
          <a:xfrm>
            <a:off x="0" y="4307305"/>
            <a:ext cx="9144000" cy="2550695"/>
          </a:xfrm>
          <a:prstGeom prst="rect">
            <a:avLst/>
          </a:prstGeom>
          <a:solidFill>
            <a:srgbClr val="2C318D"/>
          </a:solidFill>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pic>
        <p:nvPicPr>
          <p:cNvPr id="14" name="Picture 1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1033" y="677335"/>
            <a:ext cx="8121931" cy="2616199"/>
          </a:xfrm>
          <a:prstGeom prst="rect">
            <a:avLst/>
          </a:prstGeom>
        </p:spPr>
      </p:pic>
      <p:sp>
        <p:nvSpPr>
          <p:cNvPr id="7" name="Rectangle 6"/>
          <p:cNvSpPr/>
          <p:nvPr/>
        </p:nvSpPr>
        <p:spPr>
          <a:xfrm>
            <a:off x="-2" y="4305348"/>
            <a:ext cx="9144002" cy="61137"/>
          </a:xfrm>
          <a:prstGeom prst="rect">
            <a:avLst/>
          </a:prstGeom>
          <a:solidFill>
            <a:srgbClr val="BF994A"/>
          </a:solidFill>
          <a:ln w="12700" cap="flat" cmpd="sng" algn="ctr">
            <a:noFill/>
            <a:prstDash val="solid"/>
            <a:miter lim="800000"/>
          </a:ln>
          <a:effectLst/>
        </p:spPr>
        <p:txBody>
          <a:bodyPr lIns="38405" tIns="19202" rIns="38405" bIns="19202" rtlCol="0" anchor="ctr"/>
          <a:lstStyle/>
          <a:p>
            <a:pPr marL="0" marR="0" lvl="0" indent="0" defTabSz="767942"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a:ln>
                <a:noFill/>
              </a:ln>
              <a:solidFill>
                <a:srgbClr val="334366"/>
              </a:solidFill>
              <a:effectLst/>
              <a:uLnTx/>
              <a:uFillTx/>
              <a:latin typeface="Calibri" panose="020F0502020204030204"/>
              <a:ea typeface="+mn-ea"/>
              <a:cs typeface="+mn-cs"/>
            </a:endParaRPr>
          </a:p>
        </p:txBody>
      </p:sp>
      <p:sp>
        <p:nvSpPr>
          <p:cNvPr id="2" name="TextBox 1"/>
          <p:cNvSpPr txBox="1"/>
          <p:nvPr/>
        </p:nvSpPr>
        <p:spPr>
          <a:xfrm>
            <a:off x="179149" y="4495800"/>
            <a:ext cx="8763000" cy="1938992"/>
          </a:xfrm>
          <a:prstGeom prst="rect">
            <a:avLst/>
          </a:prstGeom>
          <a:noFill/>
        </p:spPr>
        <p:txBody>
          <a:bodyPr wrap="square" rtlCol="0">
            <a:spAutoFit/>
          </a:bodyPr>
          <a:lstStyle/>
          <a:p>
            <a:pPr algn="ctr">
              <a:lnSpc>
                <a:spcPct val="150000"/>
              </a:lnSpc>
            </a:pPr>
            <a:r>
              <a:rPr lang="en-US" sz="2400" b="1" dirty="0">
                <a:solidFill>
                  <a:srgbClr val="D5B52F"/>
                </a:solidFill>
                <a:latin typeface="Arial" panose="020B0604020202020204" pitchFamily="34" charset="0"/>
                <a:cs typeface="Arial" panose="020B0604020202020204" pitchFamily="34" charset="0"/>
              </a:rPr>
              <a:t>Texas Community Development Block Grant Program</a:t>
            </a:r>
          </a:p>
          <a:p>
            <a:pPr algn="ctr">
              <a:lnSpc>
                <a:spcPct val="150000"/>
              </a:lnSpc>
            </a:pPr>
            <a:r>
              <a:rPr lang="en-US" sz="2400" b="1" dirty="0">
                <a:solidFill>
                  <a:srgbClr val="D5B52F"/>
                </a:solidFill>
                <a:latin typeface="Arial" panose="020B0604020202020204" pitchFamily="34" charset="0"/>
                <a:cs typeface="Arial" panose="020B0604020202020204" pitchFamily="34" charset="0"/>
              </a:rPr>
              <a:t> </a:t>
            </a:r>
          </a:p>
          <a:p>
            <a:pPr algn="ctr"/>
            <a:r>
              <a:rPr lang="en-US" sz="2400" b="1" dirty="0">
                <a:solidFill>
                  <a:srgbClr val="D5B52F"/>
                </a:solidFill>
                <a:latin typeface="Arial" panose="020B0604020202020204" pitchFamily="34" charset="0"/>
                <a:cs typeface="Arial" panose="020B0604020202020204" pitchFamily="34" charset="0"/>
              </a:rPr>
              <a:t>2023 Application Webinar: </a:t>
            </a:r>
          </a:p>
          <a:p>
            <a:pPr algn="ctr"/>
            <a:r>
              <a:rPr lang="en-US" sz="2400" dirty="0">
                <a:solidFill>
                  <a:srgbClr val="D5B52F"/>
                </a:solidFill>
                <a:latin typeface="Arial" panose="020B0604020202020204" pitchFamily="34" charset="0"/>
                <a:cs typeface="Arial" panose="020B0604020202020204" pitchFamily="34" charset="0"/>
              </a:rPr>
              <a:t>Application Guidance &amp; Best Practices for TxCDBG Grants</a:t>
            </a:r>
          </a:p>
        </p:txBody>
      </p:sp>
    </p:spTree>
    <p:extLst>
      <p:ext uri="{BB962C8B-B14F-4D97-AF65-F5344CB8AC3E}">
        <p14:creationId xmlns:p14="http://schemas.microsoft.com/office/powerpoint/2010/main" val="973328029"/>
      </p:ext>
    </p:extLst>
  </p:cSld>
  <p:clrMapOvr>
    <a:masterClrMapping/>
  </p:clrMapOvr>
  <mc:AlternateContent xmlns:mc="http://schemas.openxmlformats.org/markup-compatibility/2006" xmlns:p14="http://schemas.microsoft.com/office/powerpoint/2010/main">
    <mc:Choice Requires="p14">
      <p:transition spd="slow" p14:dur="2000" advTm="10740"/>
    </mc:Choice>
    <mc:Fallback xmlns="">
      <p:transition spd="slow" advTm="1074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449817"/>
            <a:ext cx="7162800" cy="469666"/>
          </a:xfrm>
          <a:prstGeom prst="rect">
            <a:avLst/>
          </a:prstGeom>
          <a:noFill/>
        </p:spPr>
        <p:txBody>
          <a:bodyPr wrap="square" lIns="38405" tIns="19202" rIns="38405" bIns="19202" rtlCol="0">
            <a:spAutoFit/>
          </a:bodyPr>
          <a:lstStyle/>
          <a:p>
            <a:r>
              <a:rPr lang="en-US" sz="2800" b="1" dirty="0">
                <a:solidFill>
                  <a:srgbClr val="1E3C78"/>
                </a:solidFill>
                <a:latin typeface="Arial" panose="020B0604020202020204" pitchFamily="34" charset="0"/>
                <a:ea typeface="Playfair Display" charset="0"/>
                <a:cs typeface="Arial" panose="020B0604020202020204" pitchFamily="34" charset="0"/>
              </a:rPr>
              <a:t>Public Hearing</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fontScale="92500" lnSpcReduction="20000"/>
          </a:bodyPr>
          <a:lstStyle/>
          <a:p>
            <a:pPr marL="0" indent="0">
              <a:buNone/>
            </a:pPr>
            <a:r>
              <a:rPr lang="en-US" sz="2800" b="0" i="0" u="none" strike="noStrike" baseline="0" dirty="0">
                <a:solidFill>
                  <a:srgbClr val="000000"/>
                </a:solidFill>
                <a:latin typeface="Arial" panose="020B0604020202020204" pitchFamily="34" charset="0"/>
                <a:cs typeface="Arial" panose="020B0604020202020204" pitchFamily="34" charset="0"/>
              </a:rPr>
              <a:t>TDA recommends conducting one public hearing per year.</a:t>
            </a:r>
          </a:p>
          <a:p>
            <a:r>
              <a:rPr lang="en-US" sz="2800" b="0" i="0" u="none" strike="noStrike" baseline="0" dirty="0">
                <a:solidFill>
                  <a:srgbClr val="000000"/>
                </a:solidFill>
                <a:latin typeface="Arial" panose="020B0604020202020204" pitchFamily="34" charset="0"/>
                <a:cs typeface="Arial" panose="020B0604020202020204" pitchFamily="34" charset="0"/>
              </a:rPr>
              <a:t>Earliest Date for PY 2023: </a:t>
            </a:r>
            <a:r>
              <a:rPr lang="en-US" sz="2800" dirty="0">
                <a:solidFill>
                  <a:srgbClr val="000000"/>
                </a:solidFill>
                <a:highlight>
                  <a:srgbClr val="FFFF00"/>
                </a:highlight>
                <a:latin typeface="Arial" panose="020B0604020202020204" pitchFamily="34" charset="0"/>
                <a:cs typeface="Arial" panose="020B0604020202020204" pitchFamily="34" charset="0"/>
              </a:rPr>
              <a:t>September</a:t>
            </a:r>
            <a:r>
              <a:rPr lang="en-US" sz="2800" b="0" i="0" u="none" strike="noStrike" baseline="0" dirty="0">
                <a:solidFill>
                  <a:srgbClr val="000000"/>
                </a:solidFill>
                <a:highlight>
                  <a:srgbClr val="FFFF00"/>
                </a:highlight>
                <a:latin typeface="Arial" panose="020B0604020202020204" pitchFamily="34" charset="0"/>
                <a:cs typeface="Arial" panose="020B0604020202020204" pitchFamily="34" charset="0"/>
              </a:rPr>
              <a:t> 1, 2022</a:t>
            </a:r>
          </a:p>
          <a:p>
            <a:pPr algn="l"/>
            <a:endParaRPr lang="en-US" sz="2800" b="0" i="0" u="none" strike="noStrike" baseline="0" dirty="0">
              <a:solidFill>
                <a:srgbClr val="000000"/>
              </a:solidFill>
              <a:latin typeface="Arial" panose="020B0604020202020204" pitchFamily="34" charset="0"/>
              <a:cs typeface="Arial" panose="020B0604020202020204" pitchFamily="34" charset="0"/>
            </a:endParaRPr>
          </a:p>
          <a:p>
            <a:pPr marL="0" indent="0">
              <a:buNone/>
            </a:pPr>
            <a:r>
              <a:rPr lang="en-US" sz="2800" b="0" i="0" u="none" strike="noStrike" baseline="0" dirty="0">
                <a:solidFill>
                  <a:srgbClr val="000000"/>
                </a:solidFill>
                <a:latin typeface="Arial" panose="020B0604020202020204" pitchFamily="34" charset="0"/>
                <a:cs typeface="Arial" panose="020B0604020202020204" pitchFamily="34" charset="0"/>
              </a:rPr>
              <a:t>Hearing must address the following topics:</a:t>
            </a:r>
          </a:p>
          <a:p>
            <a:r>
              <a:rPr lang="en-US" sz="2800" b="0" i="0" u="none" strike="noStrike" baseline="0" dirty="0">
                <a:solidFill>
                  <a:srgbClr val="000000"/>
                </a:solidFill>
                <a:latin typeface="Arial" panose="020B0604020202020204" pitchFamily="34" charset="0"/>
                <a:cs typeface="Arial" panose="020B0604020202020204" pitchFamily="34" charset="0"/>
              </a:rPr>
              <a:t>The development of housing and community development needs;</a:t>
            </a:r>
          </a:p>
          <a:p>
            <a:r>
              <a:rPr lang="en-US" sz="2800" b="0" i="0" u="none" strike="noStrike" baseline="0" dirty="0">
                <a:solidFill>
                  <a:srgbClr val="000000"/>
                </a:solidFill>
                <a:latin typeface="Arial" panose="020B0604020202020204" pitchFamily="34" charset="0"/>
                <a:cs typeface="Arial" panose="020B0604020202020204" pitchFamily="34" charset="0"/>
              </a:rPr>
              <a:t>The anticipated funding opportunities addressing these needs;</a:t>
            </a:r>
          </a:p>
          <a:p>
            <a:r>
              <a:rPr lang="en-US" sz="2800" b="0" i="0" u="none" strike="noStrike" baseline="0" dirty="0">
                <a:solidFill>
                  <a:srgbClr val="000000"/>
                </a:solidFill>
                <a:latin typeface="Arial" panose="020B0604020202020204" pitchFamily="34" charset="0"/>
                <a:cs typeface="Arial" panose="020B0604020202020204" pitchFamily="34" charset="0"/>
              </a:rPr>
              <a:t>All eligible activities under the Texas Community Development Block Grant Program;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6841581"/>
      </p:ext>
    </p:extLst>
  </p:cSld>
  <p:clrMapOvr>
    <a:masterClrMapping/>
  </p:clrMapOvr>
  <mc:AlternateContent xmlns:mc="http://schemas.openxmlformats.org/markup-compatibility/2006" xmlns:p14="http://schemas.microsoft.com/office/powerpoint/2010/main">
    <mc:Choice Requires="p14">
      <p:transition spd="slow" p14:dur="2000" advTm="76915"/>
    </mc:Choice>
    <mc:Fallback xmlns="">
      <p:transition spd="slow" advTm="7691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449817"/>
            <a:ext cx="7162800" cy="469666"/>
          </a:xfrm>
          <a:prstGeom prst="rect">
            <a:avLst/>
          </a:prstGeom>
          <a:noFill/>
        </p:spPr>
        <p:txBody>
          <a:bodyPr wrap="square" lIns="38405" tIns="19202" rIns="38405" bIns="19202" rtlCol="0">
            <a:spAutoFit/>
          </a:bodyPr>
          <a:lstStyle/>
          <a:p>
            <a:r>
              <a:rPr lang="en-US" sz="2800" b="1" dirty="0">
                <a:solidFill>
                  <a:srgbClr val="1E3C78"/>
                </a:solidFill>
                <a:latin typeface="Arial" panose="020B0604020202020204" pitchFamily="34" charset="0"/>
                <a:ea typeface="Playfair Display" charset="0"/>
                <a:cs typeface="Arial" panose="020B0604020202020204" pitchFamily="34" charset="0"/>
              </a:rPr>
              <a:t>Application Resolution</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599"/>
            <a:ext cx="7162800" cy="5266769"/>
          </a:xfrm>
        </p:spPr>
        <p:txBody>
          <a:bodyPr>
            <a:normAutofit/>
          </a:bodyPr>
          <a:lstStyle/>
          <a:p>
            <a:pPr marL="0" indent="0">
              <a:buNone/>
            </a:pPr>
            <a:r>
              <a:rPr lang="en-US" sz="2400" b="0" i="0" u="none" strike="noStrike" baseline="0" dirty="0">
                <a:solidFill>
                  <a:srgbClr val="000000"/>
                </a:solidFill>
                <a:latin typeface="Arial" panose="020B0604020202020204" pitchFamily="34" charset="0"/>
                <a:cs typeface="Arial" panose="020B0604020202020204" pitchFamily="34" charset="0"/>
              </a:rPr>
              <a:t>The language of the resolution must, at a minimum: </a:t>
            </a:r>
          </a:p>
          <a:p>
            <a:r>
              <a:rPr lang="en-US" sz="2400" b="0" i="0" u="none" strike="noStrike" baseline="0" dirty="0">
                <a:solidFill>
                  <a:srgbClr val="000000"/>
                </a:solidFill>
                <a:latin typeface="Arial" panose="020B0604020202020204" pitchFamily="34" charset="0"/>
                <a:cs typeface="Arial" panose="020B0604020202020204" pitchFamily="34" charset="0"/>
              </a:rPr>
              <a:t>Authorize the submission of an application for funding under the TxCDBG</a:t>
            </a:r>
          </a:p>
          <a:p>
            <a:r>
              <a:rPr lang="en-US" sz="2400" b="0" i="0" u="none" strike="noStrike" baseline="0" dirty="0">
                <a:solidFill>
                  <a:srgbClr val="000000"/>
                </a:solidFill>
                <a:latin typeface="Arial" panose="020B0604020202020204" pitchFamily="34" charset="0"/>
                <a:cs typeface="Arial" panose="020B0604020202020204" pitchFamily="34" charset="0"/>
              </a:rPr>
              <a:t>Designate the fund category applied under;</a:t>
            </a:r>
          </a:p>
          <a:p>
            <a:r>
              <a:rPr lang="en-US" sz="2400" b="0" i="0" u="none" strike="noStrike" baseline="0" dirty="0">
                <a:solidFill>
                  <a:srgbClr val="000000"/>
                </a:solidFill>
                <a:latin typeface="Arial" panose="020B0604020202020204" pitchFamily="34" charset="0"/>
                <a:cs typeface="Arial" panose="020B0604020202020204" pitchFamily="34" charset="0"/>
              </a:rPr>
              <a:t>Designate the activities addressed in the application; </a:t>
            </a:r>
          </a:p>
          <a:p>
            <a:r>
              <a:rPr lang="en-US" sz="2400" b="0" i="0" u="none" strike="noStrike" baseline="0" dirty="0">
                <a:solidFill>
                  <a:srgbClr val="000000"/>
                </a:solidFill>
                <a:latin typeface="Arial" panose="020B0604020202020204" pitchFamily="34" charset="0"/>
                <a:cs typeface="Arial" panose="020B0604020202020204" pitchFamily="34" charset="0"/>
              </a:rPr>
              <a:t>Designate the dollar amount being requested; </a:t>
            </a:r>
          </a:p>
          <a:p>
            <a:r>
              <a:rPr lang="en-US" sz="2400" b="0" i="0" u="none" strike="noStrike" baseline="0" dirty="0">
                <a:solidFill>
                  <a:srgbClr val="000000"/>
                </a:solidFill>
                <a:latin typeface="Arial" panose="020B0604020202020204" pitchFamily="34" charset="0"/>
                <a:cs typeface="Arial" panose="020B0604020202020204" pitchFamily="34" charset="0"/>
              </a:rPr>
              <a:t>Commit to the provision of resources by source and use (if applicable)</a:t>
            </a:r>
          </a:p>
          <a:p>
            <a:r>
              <a:rPr lang="en-US" sz="2400" b="0" i="0" u="none" strike="noStrike" baseline="0" dirty="0">
                <a:solidFill>
                  <a:srgbClr val="000000"/>
                </a:solidFill>
                <a:latin typeface="Arial" panose="020B0604020202020204" pitchFamily="34" charset="0"/>
                <a:cs typeface="Arial" panose="020B0604020202020204" pitchFamily="34" charset="0"/>
              </a:rPr>
              <a:t>Commit to compliance with all federal, state, and program requirements</a:t>
            </a:r>
          </a:p>
        </p:txBody>
      </p:sp>
    </p:spTree>
    <p:extLst>
      <p:ext uri="{BB962C8B-B14F-4D97-AF65-F5344CB8AC3E}">
        <p14:creationId xmlns:p14="http://schemas.microsoft.com/office/powerpoint/2010/main" val="3085006694"/>
      </p:ext>
    </p:extLst>
  </p:cSld>
  <p:clrMapOvr>
    <a:masterClrMapping/>
  </p:clrMapOvr>
  <mc:AlternateContent xmlns:mc="http://schemas.openxmlformats.org/markup-compatibility/2006" xmlns:p14="http://schemas.microsoft.com/office/powerpoint/2010/main">
    <mc:Choice Requires="p14">
      <p:transition spd="slow" p14:dur="2000" advTm="74220"/>
    </mc:Choice>
    <mc:Fallback xmlns="">
      <p:transition spd="slow" advTm="7422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449817"/>
            <a:ext cx="7162800" cy="469666"/>
          </a:xfrm>
          <a:prstGeom prst="rect">
            <a:avLst/>
          </a:prstGeom>
          <a:noFill/>
        </p:spPr>
        <p:txBody>
          <a:bodyPr wrap="square" lIns="38405" tIns="19202" rIns="38405" bIns="19202" rtlCol="0">
            <a:spAutoFit/>
          </a:bodyPr>
          <a:lstStyle/>
          <a:p>
            <a:r>
              <a:rPr lang="en-US" sz="2800" b="1" dirty="0">
                <a:solidFill>
                  <a:srgbClr val="1E3C78"/>
                </a:solidFill>
                <a:latin typeface="Arial" panose="020B0604020202020204" pitchFamily="34" charset="0"/>
                <a:ea typeface="Playfair Display" charset="0"/>
                <a:cs typeface="Arial" panose="020B0604020202020204" pitchFamily="34" charset="0"/>
              </a:rPr>
              <a:t>Signatory Resolution</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599"/>
            <a:ext cx="7162800" cy="5266769"/>
          </a:xfrm>
        </p:spPr>
        <p:txBody>
          <a:bodyPr>
            <a:normAutofit/>
          </a:bodyPr>
          <a:lstStyle/>
          <a:p>
            <a:pPr marL="0" indent="0">
              <a:buNone/>
            </a:pPr>
            <a:r>
              <a:rPr lang="en-US" sz="2400" dirty="0">
                <a:solidFill>
                  <a:srgbClr val="000000"/>
                </a:solidFill>
                <a:latin typeface="Arial" panose="020B0604020202020204" pitchFamily="34" charset="0"/>
                <a:cs typeface="Arial" panose="020B0604020202020204" pitchFamily="34" charset="0"/>
              </a:rPr>
              <a:t>The language of the resolution must, at a minimum: </a:t>
            </a:r>
          </a:p>
          <a:p>
            <a:r>
              <a:rPr lang="en-US" sz="2400" dirty="0">
                <a:solidFill>
                  <a:srgbClr val="000000"/>
                </a:solidFill>
                <a:latin typeface="Arial" panose="020B0604020202020204" pitchFamily="34" charset="0"/>
                <a:cs typeface="Arial" panose="020B0604020202020204" pitchFamily="34" charset="0"/>
              </a:rPr>
              <a:t>Designate those authorized to </a:t>
            </a:r>
            <a:r>
              <a:rPr lang="en-US" sz="2400" b="1" dirty="0">
                <a:solidFill>
                  <a:srgbClr val="000000"/>
                </a:solidFill>
                <a:latin typeface="Arial" panose="020B0604020202020204" pitchFamily="34" charset="0"/>
                <a:cs typeface="Arial" panose="020B0604020202020204" pitchFamily="34" charset="0"/>
              </a:rPr>
              <a:t>execute documents </a:t>
            </a:r>
            <a:r>
              <a:rPr lang="en-US" sz="2400" dirty="0">
                <a:solidFill>
                  <a:srgbClr val="000000"/>
                </a:solidFill>
                <a:latin typeface="Arial" panose="020B0604020202020204" pitchFamily="34" charset="0"/>
                <a:cs typeface="Arial" panose="020B0604020202020204" pitchFamily="34" charset="0"/>
              </a:rPr>
              <a:t>in conjunction with the application, and any resulting grant agreement.</a:t>
            </a:r>
          </a:p>
          <a:p>
            <a:r>
              <a:rPr lang="en-US" sz="2400" dirty="0">
                <a:solidFill>
                  <a:srgbClr val="000000"/>
                </a:solidFill>
                <a:latin typeface="Arial" panose="020B0604020202020204" pitchFamily="34" charset="0"/>
                <a:cs typeface="Arial" panose="020B0604020202020204" pitchFamily="34" charset="0"/>
              </a:rPr>
              <a:t>Designate those authorized to </a:t>
            </a:r>
            <a:r>
              <a:rPr lang="en-US" sz="2400" b="1" dirty="0">
                <a:solidFill>
                  <a:srgbClr val="000000"/>
                </a:solidFill>
                <a:latin typeface="Arial" panose="020B0604020202020204" pitchFamily="34" charset="0"/>
                <a:cs typeface="Arial" panose="020B0604020202020204" pitchFamily="34" charset="0"/>
              </a:rPr>
              <a:t>execute financial documents</a:t>
            </a:r>
            <a:r>
              <a:rPr lang="en-US" sz="2400" dirty="0">
                <a:solidFill>
                  <a:srgbClr val="000000"/>
                </a:solidFill>
                <a:latin typeface="Arial" panose="020B0604020202020204" pitchFamily="34" charset="0"/>
                <a:cs typeface="Arial" panose="020B0604020202020204" pitchFamily="34" charset="0"/>
              </a:rPr>
              <a:t>, including payment requests.</a:t>
            </a:r>
          </a:p>
          <a:p>
            <a:pPr marL="0" indent="0">
              <a:buNone/>
            </a:pPr>
            <a:endParaRPr lang="en-US" sz="2400" dirty="0">
              <a:solidFill>
                <a:srgbClr val="000000"/>
              </a:solidFill>
              <a:latin typeface="Arial" panose="020B0604020202020204" pitchFamily="34" charset="0"/>
              <a:cs typeface="Arial" panose="020B0604020202020204" pitchFamily="34" charset="0"/>
            </a:endParaRPr>
          </a:p>
          <a:p>
            <a:pPr marL="0" indent="0">
              <a:buNone/>
            </a:pPr>
            <a:r>
              <a:rPr lang="en-US" sz="2400" b="1" dirty="0">
                <a:solidFill>
                  <a:srgbClr val="000000"/>
                </a:solidFill>
                <a:latin typeface="Arial" panose="020B0604020202020204" pitchFamily="34" charset="0"/>
                <a:cs typeface="Arial" panose="020B0604020202020204" pitchFamily="34" charset="0"/>
              </a:rPr>
              <a:t>Only those person(s) and/or position(s)</a:t>
            </a:r>
            <a:r>
              <a:rPr lang="en-US" sz="2400" dirty="0">
                <a:solidFill>
                  <a:srgbClr val="000000"/>
                </a:solidFill>
                <a:latin typeface="Arial" panose="020B0604020202020204" pitchFamily="34" charset="0"/>
                <a:cs typeface="Arial" panose="020B0604020202020204" pitchFamily="34" charset="0"/>
              </a:rPr>
              <a:t> </a:t>
            </a:r>
            <a:r>
              <a:rPr lang="en-US" sz="2400" b="1" dirty="0">
                <a:solidFill>
                  <a:srgbClr val="000000"/>
                </a:solidFill>
                <a:latin typeface="Arial" panose="020B0604020202020204" pitchFamily="34" charset="0"/>
                <a:cs typeface="Arial" panose="020B0604020202020204" pitchFamily="34" charset="0"/>
              </a:rPr>
              <a:t>named in the resolution will be permitted to take action in TDA-GO on behalf of the community.</a:t>
            </a:r>
          </a:p>
          <a:p>
            <a:pPr marL="0" indent="0">
              <a:buNone/>
            </a:pPr>
            <a:endParaRPr lang="en-US" sz="2400" b="1" dirty="0">
              <a:solidFill>
                <a:srgbClr val="000000"/>
              </a:solidFill>
              <a:latin typeface="Arial" panose="020B0604020202020204" pitchFamily="34" charset="0"/>
              <a:cs typeface="Arial" panose="020B0604020202020204" pitchFamily="34" charset="0"/>
            </a:endParaRPr>
          </a:p>
          <a:p>
            <a:pPr marL="0" indent="0">
              <a:buNone/>
            </a:pPr>
            <a:r>
              <a:rPr lang="en-US" sz="2400" dirty="0">
                <a:solidFill>
                  <a:srgbClr val="000000"/>
                </a:solidFill>
                <a:latin typeface="Arial" panose="020B0604020202020204" pitchFamily="34" charset="0"/>
                <a:cs typeface="Arial" panose="020B0604020202020204" pitchFamily="34" charset="0"/>
              </a:rPr>
              <a:t>Upload this resolution to the Organization Profile.</a:t>
            </a:r>
          </a:p>
        </p:txBody>
      </p:sp>
      <p:pic>
        <p:nvPicPr>
          <p:cNvPr id="2" name="Picture 2" descr="Free Update icon | Update icons PNG, ICO or ICNS">
            <a:extLst>
              <a:ext uri="{FF2B5EF4-FFF2-40B4-BE49-F238E27FC236}">
                <a16:creationId xmlns:a16="http://schemas.microsoft.com/office/drawing/2014/main" id="{162AC5BE-11E8-09D9-741D-6B5E740420C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417" t="20039" r="4908" b="17013"/>
          <a:stretch/>
        </p:blipFill>
        <p:spPr bwMode="auto">
          <a:xfrm>
            <a:off x="6752234" y="219631"/>
            <a:ext cx="2074468" cy="894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303315"/>
      </p:ext>
    </p:extLst>
  </p:cSld>
  <p:clrMapOvr>
    <a:masterClrMapping/>
  </p:clrMapOvr>
  <mc:AlternateContent xmlns:mc="http://schemas.openxmlformats.org/markup-compatibility/2006" xmlns:p14="http://schemas.microsoft.com/office/powerpoint/2010/main">
    <mc:Choice Requires="p14">
      <p:transition spd="slow" p14:dur="2000" advTm="74220"/>
    </mc:Choice>
    <mc:Fallback xmlns="">
      <p:transition spd="slow" advTm="74220"/>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915063" y="201348"/>
            <a:ext cx="4495137" cy="900553"/>
          </a:xfrm>
          <a:prstGeom prst="rect">
            <a:avLst/>
          </a:prstGeom>
          <a:noFill/>
        </p:spPr>
        <p:txBody>
          <a:bodyPr wrap="square" lIns="38405" tIns="19202" rIns="38405" bIns="19202" rtlCol="0">
            <a:spAutoFit/>
          </a:bodyPr>
          <a:lstStyle/>
          <a:p>
            <a:r>
              <a:rPr lang="en-US" sz="2800" b="1" dirty="0">
                <a:solidFill>
                  <a:srgbClr val="1E3C78"/>
                </a:solidFill>
                <a:latin typeface="Arial" panose="020B0604020202020204" pitchFamily="34" charset="0"/>
                <a:ea typeface="Playfair Display" charset="0"/>
                <a:cs typeface="Arial" panose="020B0604020202020204" pitchFamily="34" charset="0"/>
              </a:rPr>
              <a:t>System of Award Management (SAM.gov)</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pic>
        <p:nvPicPr>
          <p:cNvPr id="7" name="Picture 6">
            <a:extLst>
              <a:ext uri="{FF2B5EF4-FFF2-40B4-BE49-F238E27FC236}">
                <a16:creationId xmlns:a16="http://schemas.microsoft.com/office/drawing/2014/main" id="{C80E0E69-321D-471F-9F06-22C7E8385D50}"/>
              </a:ext>
            </a:extLst>
          </p:cNvPr>
          <p:cNvPicPr>
            <a:picLocks noChangeAspect="1"/>
          </p:cNvPicPr>
          <p:nvPr/>
        </p:nvPicPr>
        <p:blipFill>
          <a:blip r:embed="rId4"/>
          <a:stretch>
            <a:fillRect/>
          </a:stretch>
        </p:blipFill>
        <p:spPr>
          <a:xfrm>
            <a:off x="-8272" y="3309193"/>
            <a:ext cx="4550520" cy="3437992"/>
          </a:xfrm>
          <a:prstGeom prst="rect">
            <a:avLst/>
          </a:prstGeom>
          <a:ln>
            <a:solidFill>
              <a:schemeClr val="accent1"/>
            </a:solidFill>
          </a:ln>
        </p:spPr>
      </p:pic>
      <p:pic>
        <p:nvPicPr>
          <p:cNvPr id="4" name="Picture 3">
            <a:extLst>
              <a:ext uri="{FF2B5EF4-FFF2-40B4-BE49-F238E27FC236}">
                <a16:creationId xmlns:a16="http://schemas.microsoft.com/office/drawing/2014/main" id="{8D274CD5-60E6-4567-B93E-52D264934EAD}"/>
              </a:ext>
            </a:extLst>
          </p:cNvPr>
          <p:cNvPicPr>
            <a:picLocks noChangeAspect="1"/>
          </p:cNvPicPr>
          <p:nvPr/>
        </p:nvPicPr>
        <p:blipFill>
          <a:blip r:embed="rId5"/>
          <a:stretch>
            <a:fillRect/>
          </a:stretch>
        </p:blipFill>
        <p:spPr>
          <a:xfrm>
            <a:off x="2266988" y="1172760"/>
            <a:ext cx="6830782" cy="2876555"/>
          </a:xfrm>
          <a:prstGeom prst="rect">
            <a:avLst/>
          </a:prstGeom>
          <a:ln>
            <a:solidFill>
              <a:schemeClr val="accent1"/>
            </a:solidFill>
          </a:ln>
        </p:spPr>
      </p:pic>
    </p:spTree>
    <p:extLst>
      <p:ext uri="{BB962C8B-B14F-4D97-AF65-F5344CB8AC3E}">
        <p14:creationId xmlns:p14="http://schemas.microsoft.com/office/powerpoint/2010/main" val="1015087388"/>
      </p:ext>
    </p:extLst>
  </p:cSld>
  <p:clrMapOvr>
    <a:masterClrMapping/>
  </p:clrMapOvr>
  <mc:AlternateContent xmlns:mc="http://schemas.openxmlformats.org/markup-compatibility/2006" xmlns:p14="http://schemas.microsoft.com/office/powerpoint/2010/main">
    <mc:Choice Requires="p14">
      <p:transition spd="slow" p14:dur="2000" advTm="46682"/>
    </mc:Choice>
    <mc:Fallback xmlns="">
      <p:transition spd="slow" advTm="4668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0581" y="211555"/>
            <a:ext cx="7162800" cy="900553"/>
          </a:xfrm>
          <a:prstGeom prst="rect">
            <a:avLst/>
          </a:prstGeom>
          <a:noFill/>
        </p:spPr>
        <p:txBody>
          <a:bodyPr wrap="square" lIns="38405" tIns="19202" rIns="38405" bIns="19202" rtlCol="0">
            <a:spAutoFit/>
          </a:bodyPr>
          <a:lstStyle/>
          <a:p>
            <a:r>
              <a:rPr lang="en-US" sz="2800" b="1" dirty="0">
                <a:solidFill>
                  <a:srgbClr val="1E3C78"/>
                </a:solidFill>
                <a:latin typeface="Arial" panose="020B0604020202020204" pitchFamily="34" charset="0"/>
                <a:ea typeface="Playfair Display" charset="0"/>
                <a:cs typeface="Arial" panose="020B0604020202020204" pitchFamily="34" charset="0"/>
              </a:rPr>
              <a:t>Project-Based: Beneficiary Documentation</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3505199" cy="5105400"/>
          </a:xfrm>
        </p:spPr>
        <p:txBody>
          <a:bodyPr>
            <a:normAutofit fontScale="92500" lnSpcReduction="10000"/>
          </a:bodyPr>
          <a:lstStyle/>
          <a:p>
            <a:r>
              <a:rPr lang="en-US" dirty="0">
                <a:latin typeface="Arial" panose="020B0604020202020204" pitchFamily="34" charset="0"/>
                <a:cs typeface="Arial" panose="020B0604020202020204" pitchFamily="34" charset="0"/>
              </a:rPr>
              <a:t>TxCDBG Guide to Meeting a National Program Objective</a:t>
            </a:r>
          </a:p>
          <a:p>
            <a:r>
              <a:rPr lang="en-US" dirty="0">
                <a:latin typeface="Arial" panose="020B0604020202020204" pitchFamily="34" charset="0"/>
                <a:cs typeface="Arial" panose="020B0604020202020204" pitchFamily="34" charset="0"/>
              </a:rPr>
              <a:t>TxCDBG Survey Methodology</a:t>
            </a:r>
          </a:p>
          <a:p>
            <a:r>
              <a:rPr lang="en-US" dirty="0">
                <a:latin typeface="Arial" panose="020B0604020202020204" pitchFamily="34" charset="0"/>
                <a:cs typeface="Arial" panose="020B0604020202020204" pitchFamily="34" charset="0"/>
              </a:rPr>
              <a:t>Expect updated TxCDBG questionnaires and 2023 LMISD data</a:t>
            </a:r>
          </a:p>
          <a:p>
            <a:pPr marL="457200" lvl="1" indent="0">
              <a:buNone/>
            </a:pPr>
            <a:endParaRPr lang="en-US" dirty="0">
              <a:latin typeface="Arial" panose="020B0604020202020204" pitchFamily="34" charset="0"/>
              <a:cs typeface="Arial" panose="020B0604020202020204" pitchFamily="34" charset="0"/>
            </a:endParaRPr>
          </a:p>
        </p:txBody>
      </p:sp>
      <p:pic>
        <p:nvPicPr>
          <p:cNvPr id="6" name="Picture 5" descr="Text&#10;&#10;Description automatically generated">
            <a:extLst>
              <a:ext uri="{FF2B5EF4-FFF2-40B4-BE49-F238E27FC236}">
                <a16:creationId xmlns:a16="http://schemas.microsoft.com/office/drawing/2014/main" id="{2D6A63A3-B5D1-EC0D-5D9F-A331344281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2399" y="1428274"/>
            <a:ext cx="5122889" cy="4072306"/>
          </a:xfrm>
          <a:prstGeom prst="rect">
            <a:avLst/>
          </a:prstGeom>
        </p:spPr>
      </p:pic>
    </p:spTree>
    <p:extLst>
      <p:ext uri="{BB962C8B-B14F-4D97-AF65-F5344CB8AC3E}">
        <p14:creationId xmlns:p14="http://schemas.microsoft.com/office/powerpoint/2010/main" val="1611701538"/>
      </p:ext>
    </p:extLst>
  </p:cSld>
  <p:clrMapOvr>
    <a:masterClrMapping/>
  </p:clrMapOvr>
  <mc:AlternateContent xmlns:mc="http://schemas.openxmlformats.org/markup-compatibility/2006" xmlns:p14="http://schemas.microsoft.com/office/powerpoint/2010/main">
    <mc:Choice Requires="p14">
      <p:transition spd="slow" p14:dur="2000" advTm="78794"/>
    </mc:Choice>
    <mc:Fallback xmlns="">
      <p:transition spd="slow" advTm="7879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449817"/>
            <a:ext cx="7162800" cy="469666"/>
          </a:xfrm>
          <a:prstGeom prst="rect">
            <a:avLst/>
          </a:prstGeom>
          <a:noFill/>
        </p:spPr>
        <p:txBody>
          <a:bodyPr wrap="square" lIns="38405" tIns="19202" rIns="38405" bIns="19202" rtlCol="0">
            <a:spAutoFit/>
          </a:bodyPr>
          <a:lstStyle/>
          <a:p>
            <a:r>
              <a:rPr lang="en-US" sz="2800" b="1" dirty="0">
                <a:solidFill>
                  <a:srgbClr val="1E3C78"/>
                </a:solidFill>
                <a:latin typeface="Arial" panose="020B0604020202020204" pitchFamily="34" charset="0"/>
                <a:ea typeface="Playfair Display" charset="0"/>
                <a:cs typeface="Arial" panose="020B0604020202020204" pitchFamily="34" charset="0"/>
              </a:rPr>
              <a:t>Project-Based: Maps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fontScale="92500"/>
          </a:bodyPr>
          <a:lstStyle/>
          <a:p>
            <a:pPr marL="0" indent="0">
              <a:buNone/>
            </a:pPr>
            <a:r>
              <a:rPr lang="en-US" sz="2800" b="0" i="0" u="none" strike="noStrike" baseline="0" dirty="0">
                <a:solidFill>
                  <a:srgbClr val="000000"/>
                </a:solidFill>
                <a:latin typeface="Arial" panose="020B0604020202020204" pitchFamily="34" charset="0"/>
                <a:cs typeface="Arial" panose="020B0604020202020204" pitchFamily="34" charset="0"/>
              </a:rPr>
              <a:t>The following information on the same map:</a:t>
            </a:r>
          </a:p>
          <a:p>
            <a:pPr marL="0" indent="0">
              <a:buNone/>
            </a:pPr>
            <a:endParaRPr lang="en-US" sz="1100" b="0" i="0" u="none" strike="noStrike" baseline="0" dirty="0">
              <a:solidFill>
                <a:srgbClr val="000000"/>
              </a:solidFill>
              <a:latin typeface="Arial" panose="020B0604020202020204" pitchFamily="34" charset="0"/>
              <a:cs typeface="Arial" panose="020B0604020202020204" pitchFamily="34" charset="0"/>
            </a:endParaRPr>
          </a:p>
          <a:p>
            <a:r>
              <a:rPr lang="en-US" sz="2800" b="0" i="0" u="none" strike="noStrike" baseline="0" dirty="0">
                <a:solidFill>
                  <a:srgbClr val="000000"/>
                </a:solidFill>
                <a:latin typeface="Arial" panose="020B0604020202020204" pitchFamily="34" charset="0"/>
                <a:cs typeface="Arial" panose="020B0604020202020204" pitchFamily="34" charset="0"/>
              </a:rPr>
              <a:t>The boundaries of the applicant’s jurisdiction; </a:t>
            </a:r>
          </a:p>
          <a:p>
            <a:endParaRPr lang="en-US" sz="2000" b="0" i="0" u="none" strike="noStrike" baseline="0" dirty="0">
              <a:solidFill>
                <a:srgbClr val="000000"/>
              </a:solidFill>
              <a:latin typeface="Arial" panose="020B0604020202020204" pitchFamily="34" charset="0"/>
              <a:cs typeface="Arial" panose="020B0604020202020204" pitchFamily="34" charset="0"/>
            </a:endParaRPr>
          </a:p>
          <a:p>
            <a:r>
              <a:rPr lang="en-US" sz="2800" b="0" i="0" u="none" strike="noStrike" baseline="0" dirty="0">
                <a:solidFill>
                  <a:srgbClr val="000000"/>
                </a:solidFill>
                <a:latin typeface="Arial" panose="020B0604020202020204" pitchFamily="34" charset="0"/>
                <a:cs typeface="Arial" panose="020B0604020202020204" pitchFamily="34" charset="0"/>
              </a:rPr>
              <a:t>Location(s) of the benefit area(s); and </a:t>
            </a:r>
          </a:p>
          <a:p>
            <a:endParaRPr lang="en-US" sz="2000" b="0" i="0" u="none" strike="noStrike" baseline="0" dirty="0">
              <a:solidFill>
                <a:srgbClr val="000000"/>
              </a:solidFill>
              <a:latin typeface="Arial" panose="020B0604020202020204" pitchFamily="34" charset="0"/>
              <a:cs typeface="Arial" panose="020B0604020202020204" pitchFamily="34" charset="0"/>
            </a:endParaRPr>
          </a:p>
          <a:p>
            <a:r>
              <a:rPr lang="en-US" sz="2800" b="0" i="0" u="none" strike="noStrike" baseline="0" dirty="0">
                <a:solidFill>
                  <a:srgbClr val="000000"/>
                </a:solidFill>
                <a:latin typeface="Arial" panose="020B0604020202020204" pitchFamily="34" charset="0"/>
                <a:cs typeface="Arial" panose="020B0604020202020204" pitchFamily="34" charset="0"/>
              </a:rPr>
              <a:t>Location(s) of all proposed project activities </a:t>
            </a:r>
          </a:p>
          <a:p>
            <a:pPr lvl="1"/>
            <a:r>
              <a:rPr lang="en-US" sz="2400" b="0" i="0" u="none" strike="noStrike" baseline="0" dirty="0">
                <a:solidFill>
                  <a:srgbClr val="000000"/>
                </a:solidFill>
                <a:latin typeface="Arial" panose="020B0604020202020204" pitchFamily="34" charset="0"/>
                <a:cs typeface="Arial" panose="020B0604020202020204" pitchFamily="34" charset="0"/>
              </a:rPr>
              <a:t>sewer/water lines, lift stations, street pavement, water storage tanks, water wells, wastewater treatment plants, public facility improvements, etc.</a:t>
            </a:r>
          </a:p>
          <a:p>
            <a:endParaRPr lang="en-US" sz="2800" dirty="0">
              <a:solidFill>
                <a:srgbClr val="000000"/>
              </a:solidFill>
              <a:latin typeface="Arial" panose="020B0604020202020204" pitchFamily="34" charset="0"/>
              <a:cs typeface="Arial" panose="020B0604020202020204" pitchFamily="34" charset="0"/>
            </a:endParaRPr>
          </a:p>
          <a:p>
            <a:r>
              <a:rPr lang="en-US" sz="2800" dirty="0">
                <a:solidFill>
                  <a:srgbClr val="000000"/>
                </a:solidFill>
                <a:latin typeface="Arial" panose="020B0604020202020204" pitchFamily="34" charset="0"/>
                <a:cs typeface="Arial" panose="020B0604020202020204" pitchFamily="34" charset="0"/>
              </a:rPr>
              <a:t>Legible Street Names</a:t>
            </a:r>
            <a:endParaRPr lang="en-US" sz="2800" b="0" i="0"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776191"/>
      </p:ext>
    </p:extLst>
  </p:cSld>
  <p:clrMapOvr>
    <a:masterClrMapping/>
  </p:clrMapOvr>
  <mc:AlternateContent xmlns:mc="http://schemas.openxmlformats.org/markup-compatibility/2006" xmlns:p14="http://schemas.microsoft.com/office/powerpoint/2010/main">
    <mc:Choice Requires="p14">
      <p:transition spd="slow" p14:dur="2000" advTm="86947"/>
    </mc:Choice>
    <mc:Fallback xmlns="">
      <p:transition spd="slow" advTm="8694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1391"/>
            <a:ext cx="7162800" cy="900553"/>
          </a:xfrm>
          <a:prstGeom prst="rect">
            <a:avLst/>
          </a:prstGeom>
          <a:noFill/>
        </p:spPr>
        <p:txBody>
          <a:bodyPr wrap="square" lIns="38405" tIns="19202" rIns="38405" bIns="19202" rtlCol="0">
            <a:spAutoFit/>
          </a:bodyPr>
          <a:lstStyle/>
          <a:p>
            <a:r>
              <a:rPr lang="en-US" sz="2800" b="1" dirty="0">
                <a:solidFill>
                  <a:srgbClr val="1E3C78"/>
                </a:solidFill>
                <a:latin typeface="Arial" panose="020B0604020202020204" pitchFamily="34" charset="0"/>
                <a:ea typeface="Playfair Display" charset="0"/>
                <a:cs typeface="Arial" panose="020B0604020202020204" pitchFamily="34" charset="0"/>
              </a:rPr>
              <a:t>Project-Based: </a:t>
            </a:r>
          </a:p>
          <a:p>
            <a:r>
              <a:rPr lang="en-US" sz="2800" b="1" dirty="0">
                <a:solidFill>
                  <a:srgbClr val="1E3C78"/>
                </a:solidFill>
                <a:latin typeface="Arial" panose="020B0604020202020204" pitchFamily="34" charset="0"/>
                <a:ea typeface="Playfair Display" charset="0"/>
                <a:cs typeface="Arial" panose="020B0604020202020204" pitchFamily="34" charset="0"/>
              </a:rPr>
              <a:t>Maps Example</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pic>
        <p:nvPicPr>
          <p:cNvPr id="11" name="Content Placeholder 10" descr="A picture containing chart&#10;&#10;Description automatically generated">
            <a:extLst>
              <a:ext uri="{FF2B5EF4-FFF2-40B4-BE49-F238E27FC236}">
                <a16:creationId xmlns:a16="http://schemas.microsoft.com/office/drawing/2014/main" id="{201630FD-CBB6-79C1-74AA-E0865DF93E1A}"/>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732597" y="110763"/>
            <a:ext cx="5090391" cy="6635308"/>
          </a:xfrm>
        </p:spPr>
      </p:pic>
    </p:spTree>
    <p:extLst>
      <p:ext uri="{BB962C8B-B14F-4D97-AF65-F5344CB8AC3E}">
        <p14:creationId xmlns:p14="http://schemas.microsoft.com/office/powerpoint/2010/main" val="1975649963"/>
      </p:ext>
    </p:extLst>
  </p:cSld>
  <p:clrMapOvr>
    <a:masterClrMapping/>
  </p:clrMapOvr>
  <mc:AlternateContent xmlns:mc="http://schemas.openxmlformats.org/markup-compatibility/2006" xmlns:p14="http://schemas.microsoft.com/office/powerpoint/2010/main">
    <mc:Choice Requires="p14">
      <p:transition spd="slow" p14:dur="2000" advTm="86947"/>
    </mc:Choice>
    <mc:Fallback xmlns="">
      <p:transition spd="slow" advTm="8694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90600" y="194721"/>
            <a:ext cx="4572000" cy="900553"/>
          </a:xfrm>
          <a:prstGeom prst="rect">
            <a:avLst/>
          </a:prstGeom>
          <a:noFill/>
        </p:spPr>
        <p:txBody>
          <a:bodyPr wrap="square" lIns="38405" tIns="19202" rIns="38405" bIns="19202" rtlCol="0">
            <a:spAutoFit/>
          </a:bodyPr>
          <a:lstStyle/>
          <a:p>
            <a:r>
              <a:rPr lang="en-US" sz="2800" b="1" dirty="0">
                <a:solidFill>
                  <a:srgbClr val="1E3C78"/>
                </a:solidFill>
                <a:latin typeface="Arial" panose="020B0604020202020204" pitchFamily="34" charset="0"/>
                <a:ea typeface="Playfair Display" charset="0"/>
                <a:cs typeface="Arial" panose="020B0604020202020204" pitchFamily="34" charset="0"/>
              </a:rPr>
              <a:t>Project-Based:</a:t>
            </a:r>
          </a:p>
          <a:p>
            <a:r>
              <a:rPr lang="en-US" sz="2800" b="1" dirty="0">
                <a:solidFill>
                  <a:srgbClr val="1E3C78"/>
                </a:solidFill>
                <a:latin typeface="Arial" panose="020B0604020202020204" pitchFamily="34" charset="0"/>
                <a:ea typeface="Playfair Display" charset="0"/>
                <a:cs typeface="Arial" panose="020B0604020202020204" pitchFamily="34" charset="0"/>
              </a:rPr>
              <a:t>Engineer’s Certification </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a:bodyPr>
          <a:lstStyle/>
          <a:p>
            <a:pPr marL="0" indent="0">
              <a:buNone/>
            </a:pPr>
            <a:r>
              <a:rPr lang="en-US" sz="2800" dirty="0">
                <a:solidFill>
                  <a:srgbClr val="000000"/>
                </a:solidFill>
                <a:latin typeface="Arial" panose="020B0604020202020204" pitchFamily="34" charset="0"/>
              </a:rPr>
              <a:t>For infrastructure construction projects, project </a:t>
            </a:r>
            <a:r>
              <a:rPr lang="en-US" sz="2800" b="0" i="0" u="none" strike="noStrike" baseline="0" dirty="0">
                <a:solidFill>
                  <a:srgbClr val="000000"/>
                </a:solidFill>
                <a:latin typeface="Arial" panose="020B0604020202020204" pitchFamily="34" charset="0"/>
              </a:rPr>
              <a:t>engineer must fully complete the </a:t>
            </a:r>
            <a:r>
              <a:rPr lang="en-US" sz="2800" b="0" i="1" u="none" strike="noStrike" baseline="0" dirty="0">
                <a:solidFill>
                  <a:srgbClr val="000000"/>
                </a:solidFill>
                <a:latin typeface="Arial" panose="020B0604020202020204" pitchFamily="34" charset="0"/>
              </a:rPr>
              <a:t>Engineer Certification </a:t>
            </a:r>
            <a:r>
              <a:rPr lang="en-US" sz="2800" b="0" i="0" u="none" strike="noStrike" baseline="0" dirty="0">
                <a:solidFill>
                  <a:srgbClr val="000000"/>
                </a:solidFill>
                <a:latin typeface="Arial" panose="020B0604020202020204" pitchFamily="34" charset="0"/>
              </a:rPr>
              <a:t>form. </a:t>
            </a:r>
          </a:p>
          <a:p>
            <a:pPr marL="0" indent="0">
              <a:buNone/>
            </a:pPr>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D21222E2-6358-FD5D-5F7B-F78A0A93A2EF}"/>
              </a:ext>
            </a:extLst>
          </p:cNvPr>
          <p:cNvPicPr>
            <a:picLocks noChangeAspect="1"/>
          </p:cNvPicPr>
          <p:nvPr/>
        </p:nvPicPr>
        <p:blipFill>
          <a:blip r:embed="rId4"/>
          <a:stretch>
            <a:fillRect/>
          </a:stretch>
        </p:blipFill>
        <p:spPr>
          <a:xfrm>
            <a:off x="293649" y="2793813"/>
            <a:ext cx="5051854" cy="3911787"/>
          </a:xfrm>
          <a:prstGeom prst="rect">
            <a:avLst/>
          </a:prstGeom>
          <a:ln>
            <a:solidFill>
              <a:schemeClr val="accent1"/>
            </a:solidFill>
          </a:ln>
        </p:spPr>
      </p:pic>
      <p:pic>
        <p:nvPicPr>
          <p:cNvPr id="6" name="Picture 5">
            <a:extLst>
              <a:ext uri="{FF2B5EF4-FFF2-40B4-BE49-F238E27FC236}">
                <a16:creationId xmlns:a16="http://schemas.microsoft.com/office/drawing/2014/main" id="{A5958212-8581-FFA3-40F8-2BDE6D96AF1E}"/>
              </a:ext>
            </a:extLst>
          </p:cNvPr>
          <p:cNvPicPr>
            <a:picLocks noChangeAspect="1"/>
          </p:cNvPicPr>
          <p:nvPr/>
        </p:nvPicPr>
        <p:blipFill>
          <a:blip r:embed="rId5"/>
          <a:stretch>
            <a:fillRect/>
          </a:stretch>
        </p:blipFill>
        <p:spPr>
          <a:xfrm>
            <a:off x="4823359" y="3402980"/>
            <a:ext cx="4140363" cy="1902916"/>
          </a:xfrm>
          <a:prstGeom prst="rect">
            <a:avLst/>
          </a:prstGeom>
          <a:ln>
            <a:solidFill>
              <a:schemeClr val="accent1"/>
            </a:solidFill>
          </a:ln>
        </p:spPr>
      </p:pic>
    </p:spTree>
    <p:extLst>
      <p:ext uri="{BB962C8B-B14F-4D97-AF65-F5344CB8AC3E}">
        <p14:creationId xmlns:p14="http://schemas.microsoft.com/office/powerpoint/2010/main" val="932187639"/>
      </p:ext>
    </p:extLst>
  </p:cSld>
  <p:clrMapOvr>
    <a:masterClrMapping/>
  </p:clrMapOvr>
  <mc:AlternateContent xmlns:mc="http://schemas.openxmlformats.org/markup-compatibility/2006" xmlns:p14="http://schemas.microsoft.com/office/powerpoint/2010/main">
    <mc:Choice Requires="p14">
      <p:transition spd="slow" p14:dur="2000" advTm="46172"/>
    </mc:Choice>
    <mc:Fallback xmlns="">
      <p:transition spd="slow" advTm="46172"/>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449817"/>
            <a:ext cx="7162800" cy="469666"/>
          </a:xfrm>
          <a:prstGeom prst="rect">
            <a:avLst/>
          </a:prstGeom>
          <a:noFill/>
        </p:spPr>
        <p:txBody>
          <a:bodyPr wrap="square" lIns="38405" tIns="19202" rIns="38405" bIns="19202" rtlCol="0">
            <a:spAutoFit/>
          </a:bodyPr>
          <a:lstStyle/>
          <a:p>
            <a:r>
              <a:rPr lang="en-US" sz="2800" b="1" dirty="0">
                <a:solidFill>
                  <a:srgbClr val="1E3C78"/>
                </a:solidFill>
                <a:latin typeface="Arial" panose="020B0604020202020204" pitchFamily="34" charset="0"/>
                <a:ea typeface="Playfair Display" charset="0"/>
                <a:cs typeface="Arial" panose="020B0604020202020204" pitchFamily="34" charset="0"/>
              </a:rPr>
              <a:t>Project-Based: Agreements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a:bodyPr>
          <a:lstStyle/>
          <a:p>
            <a:r>
              <a:rPr lang="en-US" sz="2800" dirty="0">
                <a:solidFill>
                  <a:srgbClr val="000000"/>
                </a:solidFill>
                <a:latin typeface="Arial" panose="020B0604020202020204" pitchFamily="34" charset="0"/>
                <a:cs typeface="Arial" panose="020B0604020202020204" pitchFamily="34" charset="0"/>
              </a:rPr>
              <a:t>If the service provider for the project is an outside </a:t>
            </a:r>
            <a:r>
              <a:rPr lang="en-US" sz="2800" b="0" i="0" u="none" strike="noStrike" baseline="0" dirty="0">
                <a:solidFill>
                  <a:srgbClr val="000000"/>
                </a:solidFill>
                <a:latin typeface="Arial" panose="020B0604020202020204" pitchFamily="34" charset="0"/>
                <a:cs typeface="Arial" panose="020B0604020202020204" pitchFamily="34" charset="0"/>
              </a:rPr>
              <a:t>entity that will own or operate the proposed improvements </a:t>
            </a:r>
          </a:p>
          <a:p>
            <a:pPr lvl="1"/>
            <a:r>
              <a:rPr lang="en-US" sz="2400" b="0" i="0" u="none" strike="noStrike" baseline="0" dirty="0">
                <a:solidFill>
                  <a:srgbClr val="000000"/>
                </a:solidFill>
                <a:latin typeface="Arial" panose="020B0604020202020204" pitchFamily="34" charset="0"/>
                <a:cs typeface="Arial" panose="020B0604020202020204" pitchFamily="34" charset="0"/>
              </a:rPr>
              <a:t>(water supply corporation, locality providing service to the project area, etc.)</a:t>
            </a:r>
          </a:p>
          <a:p>
            <a:r>
              <a:rPr lang="en-US" sz="2800" b="0" i="0" u="none" strike="noStrike" baseline="0" dirty="0">
                <a:solidFill>
                  <a:srgbClr val="000000"/>
                </a:solidFill>
                <a:latin typeface="Arial" panose="020B0604020202020204" pitchFamily="34" charset="0"/>
                <a:cs typeface="Arial" panose="020B0604020202020204" pitchFamily="34" charset="0"/>
              </a:rPr>
              <a:t>TDA will request a cooperative agreement outline the responsibilities between the applicant and the partnering entity or entities, upon award</a:t>
            </a:r>
            <a:r>
              <a:rPr lang="en-US" sz="2800" b="0" i="0" u="none" strike="noStrike" baseline="0" dirty="0">
                <a:solidFill>
                  <a:srgbClr val="000000"/>
                </a:solidFill>
                <a:latin typeface="Times New Roman" panose="02020603050405020304" pitchFamily="18" charset="0"/>
              </a:rPr>
              <a:t>.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4217802"/>
      </p:ext>
    </p:extLst>
  </p:cSld>
  <p:clrMapOvr>
    <a:masterClrMapping/>
  </p:clrMapOvr>
  <mc:AlternateContent xmlns:mc="http://schemas.openxmlformats.org/markup-compatibility/2006" xmlns:p14="http://schemas.microsoft.com/office/powerpoint/2010/main">
    <mc:Choice Requires="p14">
      <p:transition spd="slow" p14:dur="2000" advTm="21384"/>
    </mc:Choice>
    <mc:Fallback xmlns="">
      <p:transition spd="slow" advTm="21384"/>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69442"/>
            <a:ext cx="7162800" cy="531222"/>
          </a:xfrm>
          <a:prstGeom prst="rect">
            <a:avLst/>
          </a:prstGeom>
          <a:noFill/>
        </p:spPr>
        <p:txBody>
          <a:bodyPr wrap="square" lIns="38405" tIns="19202" rIns="38405" bIns="19202" rtlCol="0">
            <a:spAutoFit/>
          </a:bodyPr>
          <a:lstStyle/>
          <a:p>
            <a:r>
              <a:rPr lang="en-US" sz="3200" b="1" dirty="0">
                <a:solidFill>
                  <a:srgbClr val="1E3C78"/>
                </a:solidFill>
                <a:latin typeface="Arial" panose="020B0604020202020204" pitchFamily="34" charset="0"/>
                <a:ea typeface="Playfair Display" charset="0"/>
                <a:cs typeface="Arial" panose="020B0604020202020204" pitchFamily="34" charset="0"/>
              </a:rPr>
              <a:t>Jurisdictional Considerations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357550" y="1270106"/>
            <a:ext cx="7162800" cy="5486400"/>
          </a:xfrm>
        </p:spPr>
        <p:txBody>
          <a:bodyPr>
            <a:normAutofit lnSpcReduction="10000"/>
          </a:bodyPr>
          <a:lstStyle/>
          <a:p>
            <a:pPr marL="0" indent="0">
              <a:buNone/>
            </a:pPr>
            <a:r>
              <a:rPr lang="en-US" sz="2400" b="0" i="0" u="none" strike="noStrike" baseline="0" dirty="0">
                <a:solidFill>
                  <a:srgbClr val="000000"/>
                </a:solidFill>
                <a:latin typeface="Arial" panose="020B0604020202020204" pitchFamily="34" charset="0"/>
                <a:cs typeface="Arial" panose="020B0604020202020204" pitchFamily="34" charset="0"/>
              </a:rPr>
              <a:t>If only a portion of the project’s beneficiaries are located within an applicant’s jurisdiction, applicant must partner with another eligible local government that has jurisdiction in that area.</a:t>
            </a:r>
            <a:endParaRPr lang="en-US" sz="2400" dirty="0">
              <a:solidFill>
                <a:srgbClr val="000000"/>
              </a:solidFill>
              <a:latin typeface="Arial" panose="020B0604020202020204" pitchFamily="34" charset="0"/>
              <a:cs typeface="Arial" panose="020B0604020202020204" pitchFamily="34" charset="0"/>
            </a:endParaRPr>
          </a:p>
          <a:p>
            <a:r>
              <a:rPr lang="en-US" sz="2000" dirty="0">
                <a:solidFill>
                  <a:srgbClr val="000000"/>
                </a:solidFill>
                <a:latin typeface="Arial" panose="020B0604020202020204" pitchFamily="34" charset="0"/>
                <a:cs typeface="Arial" panose="020B0604020202020204" pitchFamily="34" charset="0"/>
              </a:rPr>
              <a:t>Separate public hearings</a:t>
            </a:r>
          </a:p>
          <a:p>
            <a:r>
              <a:rPr lang="en-US" sz="2000" b="0" i="0" u="none" strike="noStrike" baseline="0" dirty="0">
                <a:solidFill>
                  <a:srgbClr val="000000"/>
                </a:solidFill>
                <a:latin typeface="Arial" panose="020B0604020202020204" pitchFamily="34" charset="0"/>
                <a:cs typeface="Arial" panose="020B0604020202020204" pitchFamily="34" charset="0"/>
              </a:rPr>
              <a:t>Interlocal agreement</a:t>
            </a:r>
          </a:p>
          <a:p>
            <a:r>
              <a:rPr lang="en-US" sz="2000" dirty="0">
                <a:solidFill>
                  <a:srgbClr val="000000"/>
                </a:solidFill>
                <a:latin typeface="Arial" panose="020B0604020202020204" pitchFamily="34" charset="0"/>
                <a:cs typeface="Arial" panose="020B0604020202020204" pitchFamily="34" charset="0"/>
              </a:rPr>
              <a:t>All participating jurisdictions must be eligible</a:t>
            </a:r>
          </a:p>
          <a:p>
            <a:r>
              <a:rPr lang="en-US" sz="2000" b="0" i="0" u="none" strike="noStrike" baseline="0" dirty="0">
                <a:solidFill>
                  <a:srgbClr val="000000"/>
                </a:solidFill>
                <a:latin typeface="Arial" panose="020B0604020202020204" pitchFamily="34" charset="0"/>
                <a:cs typeface="Arial" panose="020B0604020202020204" pitchFamily="34" charset="0"/>
              </a:rPr>
              <a:t>Benefit area is not (always) determined by jurisdictional boundaries</a:t>
            </a:r>
          </a:p>
          <a:p>
            <a:pPr marL="0" indent="0">
              <a:buNone/>
            </a:pPr>
            <a:endParaRPr lang="en-US" sz="1600" dirty="0">
              <a:solidFill>
                <a:srgbClr val="000000"/>
              </a:solidFill>
              <a:latin typeface="Arial" panose="020B0604020202020204" pitchFamily="34" charset="0"/>
              <a:cs typeface="Arial" panose="020B0604020202020204" pitchFamily="34" charset="0"/>
            </a:endParaRPr>
          </a:p>
          <a:p>
            <a:pPr marL="0" indent="0">
              <a:buNone/>
            </a:pPr>
            <a:r>
              <a:rPr lang="en-US" sz="2400" dirty="0">
                <a:solidFill>
                  <a:srgbClr val="000000"/>
                </a:solidFill>
                <a:latin typeface="Arial" panose="020B0604020202020204" pitchFamily="34" charset="0"/>
                <a:cs typeface="Arial" panose="020B0604020202020204" pitchFamily="34" charset="0"/>
              </a:rPr>
              <a:t>Partnering with an applicant will not prevent submission of separate, unrelated application within same round of funding, so long as:</a:t>
            </a:r>
          </a:p>
          <a:p>
            <a:pPr>
              <a:buFontTx/>
              <a:buChar char="-"/>
            </a:pPr>
            <a:r>
              <a:rPr lang="en-US" sz="2000" dirty="0">
                <a:solidFill>
                  <a:srgbClr val="000000"/>
                </a:solidFill>
                <a:latin typeface="Arial" panose="020B0604020202020204" pitchFamily="34" charset="0"/>
                <a:cs typeface="Arial" panose="020B0604020202020204" pitchFamily="34" charset="0"/>
              </a:rPr>
              <a:t>Project does not serve same benefit area; and</a:t>
            </a:r>
          </a:p>
          <a:p>
            <a:pPr>
              <a:buFontTx/>
              <a:buChar char="-"/>
            </a:pPr>
            <a:r>
              <a:rPr lang="en-US" sz="2000" dirty="0">
                <a:solidFill>
                  <a:srgbClr val="000000"/>
                </a:solidFill>
                <a:latin typeface="Arial" panose="020B0604020202020204" pitchFamily="34" charset="0"/>
                <a:cs typeface="Arial" panose="020B0604020202020204" pitchFamily="34" charset="0"/>
              </a:rPr>
              <a:t>Project is not located in same physical location</a:t>
            </a:r>
          </a:p>
        </p:txBody>
      </p:sp>
    </p:spTree>
    <p:extLst>
      <p:ext uri="{BB962C8B-B14F-4D97-AF65-F5344CB8AC3E}">
        <p14:creationId xmlns:p14="http://schemas.microsoft.com/office/powerpoint/2010/main" val="305674680"/>
      </p:ext>
    </p:extLst>
  </p:cSld>
  <p:clrMapOvr>
    <a:masterClrMapping/>
  </p:clrMapOvr>
  <mc:AlternateContent xmlns:mc="http://schemas.openxmlformats.org/markup-compatibility/2006" xmlns:p14="http://schemas.microsoft.com/office/powerpoint/2010/main">
    <mc:Choice Requires="p14">
      <p:transition spd="slow" p14:dur="2000" advTm="58125"/>
    </mc:Choice>
    <mc:Fallback xmlns="">
      <p:transition spd="slow" advTm="5812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Arial" panose="020B0604020202020204" pitchFamily="34" charset="0"/>
                <a:ea typeface="Playfair Display" charset="0"/>
                <a:cs typeface="Arial" panose="020B0604020202020204" pitchFamily="34" charset="0"/>
              </a:rPr>
              <a:t>RFA (Application Guides)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a:bodyPr>
          <a:lstStyle/>
          <a:p>
            <a:r>
              <a:rPr lang="en-US" b="1" dirty="0">
                <a:latin typeface="Arial" panose="020B0604020202020204" pitchFamily="34" charset="0"/>
                <a:cs typeface="Arial" panose="020B0604020202020204" pitchFamily="34" charset="0"/>
              </a:rPr>
              <a:t>Part I</a:t>
            </a:r>
          </a:p>
          <a:p>
            <a:r>
              <a:rPr lang="en-US" b="1" dirty="0">
                <a:latin typeface="Arial" panose="020B0604020202020204" pitchFamily="34" charset="0"/>
                <a:cs typeface="Arial" panose="020B0604020202020204" pitchFamily="34" charset="0"/>
              </a:rPr>
              <a:t>Part II</a:t>
            </a:r>
          </a:p>
          <a:p>
            <a:r>
              <a:rPr lang="en-US" b="1" dirty="0">
                <a:latin typeface="Arial" panose="020B0604020202020204" pitchFamily="34" charset="0"/>
                <a:cs typeface="Arial" panose="020B0604020202020204" pitchFamily="34" charset="0"/>
              </a:rPr>
              <a:t>Part III</a:t>
            </a:r>
          </a:p>
          <a:p>
            <a:r>
              <a:rPr lang="en-US" b="1" dirty="0">
                <a:latin typeface="Arial" panose="020B0604020202020204" pitchFamily="34" charset="0"/>
                <a:cs typeface="Arial" panose="020B0604020202020204" pitchFamily="34" charset="0"/>
              </a:rPr>
              <a:t>Appendices</a:t>
            </a:r>
          </a:p>
        </p:txBody>
      </p:sp>
    </p:spTree>
    <p:extLst>
      <p:ext uri="{BB962C8B-B14F-4D97-AF65-F5344CB8AC3E}">
        <p14:creationId xmlns:p14="http://schemas.microsoft.com/office/powerpoint/2010/main" val="1722860255"/>
      </p:ext>
    </p:extLst>
  </p:cSld>
  <p:clrMapOvr>
    <a:masterClrMapping/>
  </p:clrMapOvr>
  <mc:AlternateContent xmlns:mc="http://schemas.openxmlformats.org/markup-compatibility/2006" xmlns:p14="http://schemas.microsoft.com/office/powerpoint/2010/main">
    <mc:Choice Requires="p14">
      <p:transition spd="slow" p14:dur="2000" advTm="75211"/>
    </mc:Choice>
    <mc:Fallback xmlns="">
      <p:transition spd="slow" advTm="75211"/>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69442"/>
            <a:ext cx="7162800" cy="531222"/>
          </a:xfrm>
          <a:prstGeom prst="rect">
            <a:avLst/>
          </a:prstGeom>
          <a:noFill/>
        </p:spPr>
        <p:txBody>
          <a:bodyPr wrap="square" lIns="38405" tIns="19202" rIns="38405" bIns="19202" rtlCol="0">
            <a:spAutoFit/>
          </a:bodyPr>
          <a:lstStyle/>
          <a:p>
            <a:r>
              <a:rPr lang="en-US" sz="3200" b="1" dirty="0">
                <a:solidFill>
                  <a:srgbClr val="1E3C78"/>
                </a:solidFill>
                <a:latin typeface="Arial" panose="020B0604020202020204" pitchFamily="34" charset="0"/>
                <a:ea typeface="Playfair Display" charset="0"/>
                <a:cs typeface="Arial" panose="020B0604020202020204" pitchFamily="34" charset="0"/>
              </a:rPr>
              <a:t>Planning as a CDV Activity</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357550" y="1270106"/>
            <a:ext cx="7162800" cy="5486400"/>
          </a:xfrm>
        </p:spPr>
        <p:txBody>
          <a:bodyPr>
            <a:normAutofit lnSpcReduction="10000"/>
          </a:bodyPr>
          <a:lstStyle/>
          <a:p>
            <a:pPr marL="0" indent="0">
              <a:buNone/>
            </a:pPr>
            <a:r>
              <a:rPr lang="en-US" sz="2400" b="0" i="0" u="none" strike="noStrike" baseline="0" dirty="0">
                <a:solidFill>
                  <a:srgbClr val="000000"/>
                </a:solidFill>
                <a:latin typeface="Arial" panose="020B0604020202020204" pitchFamily="34" charset="0"/>
                <a:cs typeface="Arial" panose="020B0604020202020204" pitchFamily="34" charset="0"/>
              </a:rPr>
              <a:t>Planning activities can be requested in the CDV application as a separate activity:</a:t>
            </a:r>
          </a:p>
          <a:p>
            <a:endParaRPr lang="en-US" sz="2400" dirty="0">
              <a:solidFill>
                <a:srgbClr val="000000"/>
              </a:solidFill>
              <a:latin typeface="Arial" panose="020B0604020202020204" pitchFamily="34" charset="0"/>
              <a:cs typeface="Arial" panose="020B0604020202020204" pitchFamily="34" charset="0"/>
            </a:endParaRPr>
          </a:p>
          <a:p>
            <a:r>
              <a:rPr lang="en-US" sz="2400" dirty="0">
                <a:solidFill>
                  <a:srgbClr val="000000"/>
                </a:solidFill>
                <a:latin typeface="Arial" panose="020B0604020202020204" pitchFamily="34" charset="0"/>
                <a:cs typeface="Arial" panose="020B0604020202020204" pitchFamily="34" charset="0"/>
              </a:rPr>
              <a:t>Related Planning Activities - system mapping, system analysis and inventory of current conditions, and a capital needs priority list for the same activity type for which  construction is proposed.</a:t>
            </a:r>
          </a:p>
          <a:p>
            <a:endParaRPr lang="en-US" sz="2400" dirty="0">
              <a:solidFill>
                <a:srgbClr val="000000"/>
              </a:solidFill>
              <a:latin typeface="Arial" panose="020B0604020202020204" pitchFamily="34" charset="0"/>
              <a:cs typeface="Arial" panose="020B0604020202020204" pitchFamily="34" charset="0"/>
            </a:endParaRPr>
          </a:p>
          <a:p>
            <a:r>
              <a:rPr lang="en-US" sz="2400" dirty="0">
                <a:solidFill>
                  <a:srgbClr val="000000"/>
                </a:solidFill>
                <a:latin typeface="Arial" panose="020B0604020202020204" pitchFamily="34" charset="0"/>
                <a:cs typeface="Arial" panose="020B0604020202020204" pitchFamily="34" charset="0"/>
              </a:rPr>
              <a:t>Comprehensive Planning Activities - base mapping, land use analysis, housing and population analysis, and financial analysis for capital improvements for at least three planning elements.</a:t>
            </a:r>
          </a:p>
        </p:txBody>
      </p:sp>
      <p:pic>
        <p:nvPicPr>
          <p:cNvPr id="2" name="Picture 2" descr="Free Update icon | Update icons PNG, ICO or ICNS">
            <a:extLst>
              <a:ext uri="{FF2B5EF4-FFF2-40B4-BE49-F238E27FC236}">
                <a16:creationId xmlns:a16="http://schemas.microsoft.com/office/drawing/2014/main" id="{F7C99809-872D-2503-9BA1-1793A496034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417" t="20039" r="4908" b="17013"/>
          <a:stretch/>
        </p:blipFill>
        <p:spPr bwMode="auto">
          <a:xfrm>
            <a:off x="6752234" y="219631"/>
            <a:ext cx="2074468" cy="894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803160"/>
      </p:ext>
    </p:extLst>
  </p:cSld>
  <p:clrMapOvr>
    <a:masterClrMapping/>
  </p:clrMapOvr>
  <mc:AlternateContent xmlns:mc="http://schemas.openxmlformats.org/markup-compatibility/2006" xmlns:p14="http://schemas.microsoft.com/office/powerpoint/2010/main">
    <mc:Choice Requires="p14">
      <p:transition spd="slow" p14:dur="2000" advTm="58125"/>
    </mc:Choice>
    <mc:Fallback xmlns="">
      <p:transition spd="slow" advTm="58125"/>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05231" y="386014"/>
            <a:ext cx="7162800" cy="531222"/>
          </a:xfrm>
          <a:prstGeom prst="rect">
            <a:avLst/>
          </a:prstGeom>
          <a:noFill/>
        </p:spPr>
        <p:txBody>
          <a:bodyPr wrap="square" lIns="38405" tIns="19202" rIns="38405" bIns="19202" rtlCol="0">
            <a:spAutoFit/>
          </a:bodyPr>
          <a:lstStyle/>
          <a:p>
            <a:r>
              <a:rPr lang="en-US" sz="3200" b="1" dirty="0">
                <a:solidFill>
                  <a:srgbClr val="1E3C78"/>
                </a:solidFill>
                <a:latin typeface="Arial" panose="020B0604020202020204" pitchFamily="34" charset="0"/>
                <a:ea typeface="Playfair Display" charset="0"/>
                <a:cs typeface="Arial" panose="020B0604020202020204" pitchFamily="34" charset="0"/>
              </a:rPr>
              <a:t>Reminder: Complete Applications </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357550" y="1270106"/>
            <a:ext cx="7162800" cy="5486400"/>
          </a:xfrm>
        </p:spPr>
        <p:txBody>
          <a:bodyPr>
            <a:normAutofit/>
          </a:bodyPr>
          <a:lstStyle/>
          <a:p>
            <a:pPr marL="0" indent="0">
              <a:buNone/>
            </a:pPr>
            <a:endParaRPr lang="en-US" sz="2800" dirty="0"/>
          </a:p>
          <a:p>
            <a:r>
              <a:rPr lang="en-US" sz="3600" b="1" dirty="0"/>
              <a:t>Changes cannot be made to applications after the Due Date</a:t>
            </a:r>
          </a:p>
          <a:p>
            <a:pPr marL="0" indent="0">
              <a:buNone/>
            </a:pPr>
            <a:endParaRPr lang="en-US" sz="2800" b="1" dirty="0"/>
          </a:p>
          <a:p>
            <a:pPr marL="0" indent="0">
              <a:buNone/>
            </a:pPr>
            <a:endParaRPr lang="en-US" sz="2400" b="0" i="0"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3055175"/>
      </p:ext>
    </p:extLst>
  </p:cSld>
  <p:clrMapOvr>
    <a:masterClrMapping/>
  </p:clrMapOvr>
  <mc:AlternateContent xmlns:mc="http://schemas.openxmlformats.org/markup-compatibility/2006" xmlns:p14="http://schemas.microsoft.com/office/powerpoint/2010/main">
    <mc:Choice Requires="p14">
      <p:transition spd="slow" p14:dur="2000" advTm="58125"/>
    </mc:Choice>
    <mc:Fallback xmlns="">
      <p:transition spd="slow" advTm="58125"/>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0" y="0"/>
            <a:ext cx="9144000"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r>
              <a:rPr lang="en-US" dirty="0"/>
              <a:t>Questions?</a:t>
            </a:r>
          </a:p>
          <a:p>
            <a:pPr algn="ctr"/>
            <a:r>
              <a:rPr lang="en-US" dirty="0"/>
              <a:t>CDBGApps@TexasAgriculture.gov</a:t>
            </a:r>
          </a:p>
        </p:txBody>
      </p:sp>
      <p:sp>
        <p:nvSpPr>
          <p:cNvPr id="13" name="Rectangle 12"/>
          <p:cNvSpPr/>
          <p:nvPr/>
        </p:nvSpPr>
        <p:spPr>
          <a:xfrm>
            <a:off x="-1" y="4873337"/>
            <a:ext cx="9144001" cy="1984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pic>
        <p:nvPicPr>
          <p:cNvPr id="8" name="Picture 7"/>
          <p:cNvPicPr/>
          <p:nvPr/>
        </p:nvPicPr>
        <p:blipFill>
          <a:blip r:embed="rId3" cstate="email">
            <a:extLst>
              <a:ext uri="{28A0092B-C50C-407E-A947-70E740481C1C}">
                <a14:useLocalDpi xmlns:a14="http://schemas.microsoft.com/office/drawing/2010/main" val="0"/>
              </a:ext>
            </a:extLst>
          </a:blip>
          <a:stretch>
            <a:fillRect/>
          </a:stretch>
        </p:blipFill>
        <p:spPr>
          <a:xfrm>
            <a:off x="1600200" y="4908089"/>
            <a:ext cx="5943600" cy="1915160"/>
          </a:xfrm>
          <a:prstGeom prst="rect">
            <a:avLst/>
          </a:prstGeom>
        </p:spPr>
      </p:pic>
    </p:spTree>
    <p:extLst>
      <p:ext uri="{BB962C8B-B14F-4D97-AF65-F5344CB8AC3E}">
        <p14:creationId xmlns:p14="http://schemas.microsoft.com/office/powerpoint/2010/main" val="4117266421"/>
      </p:ext>
    </p:extLst>
  </p:cSld>
  <p:clrMapOvr>
    <a:masterClrMapping/>
  </p:clrMapOvr>
  <mc:AlternateContent xmlns:mc="http://schemas.openxmlformats.org/markup-compatibility/2006" xmlns:p14="http://schemas.microsoft.com/office/powerpoint/2010/main">
    <mc:Choice Requires="p14">
      <p:transition spd="slow" p14:dur="2000" advTm="16240"/>
    </mc:Choice>
    <mc:Fallback xmlns="">
      <p:transition spd="slow" advTm="1624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Arial" panose="020B0604020202020204" pitchFamily="34" charset="0"/>
                <a:ea typeface="Playfair Display" charset="0"/>
                <a:cs typeface="Arial" panose="020B0604020202020204" pitchFamily="34" charset="0"/>
              </a:rPr>
              <a:t>Topics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a:bodyPr>
          <a:lstStyle/>
          <a:p>
            <a:r>
              <a:rPr lang="en-US" dirty="0">
                <a:latin typeface="Arial" panose="020B0604020202020204" pitchFamily="34" charset="0"/>
                <a:cs typeface="Arial" panose="020B0604020202020204" pitchFamily="34" charset="0"/>
              </a:rPr>
              <a:t>Applicant thresholds</a:t>
            </a:r>
          </a:p>
          <a:p>
            <a:r>
              <a:rPr lang="en-US" dirty="0">
                <a:latin typeface="Arial" panose="020B0604020202020204" pitchFamily="34" charset="0"/>
                <a:cs typeface="Arial" panose="020B0604020202020204" pitchFamily="34" charset="0"/>
              </a:rPr>
              <a:t>Basic eligibility documentation</a:t>
            </a:r>
          </a:p>
          <a:p>
            <a:r>
              <a:rPr lang="en-US" dirty="0">
                <a:latin typeface="Arial" panose="020B0604020202020204" pitchFamily="34" charset="0"/>
                <a:cs typeface="Arial" panose="020B0604020202020204" pitchFamily="34" charset="0"/>
              </a:rPr>
              <a:t>Project-specific documentation</a:t>
            </a:r>
          </a:p>
          <a:p>
            <a:r>
              <a:rPr lang="en-US" dirty="0">
                <a:latin typeface="Arial" panose="020B0604020202020204" pitchFamily="34" charset="0"/>
                <a:cs typeface="Arial" panose="020B0604020202020204" pitchFamily="34" charset="0"/>
              </a:rPr>
              <a:t>Jurisdiction of Grant Applicants</a:t>
            </a:r>
          </a:p>
        </p:txBody>
      </p:sp>
    </p:spTree>
    <p:extLst>
      <p:ext uri="{BB962C8B-B14F-4D97-AF65-F5344CB8AC3E}">
        <p14:creationId xmlns:p14="http://schemas.microsoft.com/office/powerpoint/2010/main" val="3704140700"/>
      </p:ext>
    </p:extLst>
  </p:cSld>
  <p:clrMapOvr>
    <a:masterClrMapping/>
  </p:clrMapOvr>
  <mc:AlternateContent xmlns:mc="http://schemas.openxmlformats.org/markup-compatibility/2006" xmlns:p14="http://schemas.microsoft.com/office/powerpoint/2010/main">
    <mc:Choice Requires="p14">
      <p:transition spd="slow" p14:dur="2000" advTm="21335"/>
    </mc:Choice>
    <mc:Fallback xmlns="">
      <p:transition spd="slow" advTm="2133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Arial" panose="020B0604020202020204" pitchFamily="34" charset="0"/>
                <a:ea typeface="Playfair Display" charset="0"/>
                <a:cs typeface="Arial" panose="020B0604020202020204" pitchFamily="34" charset="0"/>
              </a:rPr>
              <a:t>Applicant Thresholds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a:bodyPr>
          <a:lstStyle/>
          <a:p>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6C7876B4-B355-468F-ACBD-E9E81E1DFD91}"/>
              </a:ext>
            </a:extLst>
          </p:cNvPr>
          <p:cNvPicPr>
            <a:picLocks noChangeAspect="1"/>
          </p:cNvPicPr>
          <p:nvPr/>
        </p:nvPicPr>
        <p:blipFill>
          <a:blip r:embed="rId4"/>
          <a:stretch>
            <a:fillRect/>
          </a:stretch>
        </p:blipFill>
        <p:spPr>
          <a:xfrm>
            <a:off x="152400" y="1449950"/>
            <a:ext cx="7552334" cy="4860957"/>
          </a:xfrm>
          <a:prstGeom prst="rect">
            <a:avLst/>
          </a:prstGeom>
        </p:spPr>
      </p:pic>
    </p:spTree>
    <p:extLst>
      <p:ext uri="{BB962C8B-B14F-4D97-AF65-F5344CB8AC3E}">
        <p14:creationId xmlns:p14="http://schemas.microsoft.com/office/powerpoint/2010/main" val="2194175094"/>
      </p:ext>
    </p:extLst>
  </p:cSld>
  <p:clrMapOvr>
    <a:masterClrMapping/>
  </p:clrMapOvr>
  <mc:AlternateContent xmlns:mc="http://schemas.openxmlformats.org/markup-compatibility/2006" xmlns:p14="http://schemas.microsoft.com/office/powerpoint/2010/main">
    <mc:Choice Requires="p14">
      <p:transition spd="slow" p14:dur="2000" advTm="102040"/>
    </mc:Choice>
    <mc:Fallback xmlns="">
      <p:transition spd="slow" advTm="10204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Arial" panose="020B0604020202020204" pitchFamily="34" charset="0"/>
                <a:ea typeface="Playfair Display" charset="0"/>
                <a:cs typeface="Arial" panose="020B0604020202020204" pitchFamily="34" charset="0"/>
              </a:rPr>
              <a:t>Applicant Thresholds, cont.</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a:bodyPr>
          <a:lstStyle/>
          <a:p>
            <a:r>
              <a:rPr lang="en-US" dirty="0">
                <a:latin typeface="Arial" panose="020B0604020202020204" pitchFamily="34" charset="0"/>
                <a:cs typeface="Arial" panose="020B0604020202020204" pitchFamily="34" charset="0"/>
              </a:rPr>
              <a:t>Administrative capacity</a:t>
            </a:r>
          </a:p>
          <a:p>
            <a:r>
              <a:rPr lang="en-US" dirty="0">
                <a:highlight>
                  <a:srgbClr val="FFFF00"/>
                </a:highlight>
                <a:latin typeface="Arial" panose="020B0604020202020204" pitchFamily="34" charset="0"/>
                <a:cs typeface="Arial" panose="020B0604020202020204" pitchFamily="34" charset="0"/>
              </a:rPr>
              <a:t>Financial capacity</a:t>
            </a:r>
          </a:p>
          <a:p>
            <a:r>
              <a:rPr lang="en-US" dirty="0">
                <a:latin typeface="Arial" panose="020B0604020202020204" pitchFamily="34" charset="0"/>
                <a:cs typeface="Arial" panose="020B0604020202020204" pitchFamily="34" charset="0"/>
              </a:rPr>
              <a:t>Project feasibility</a:t>
            </a:r>
          </a:p>
          <a:p>
            <a:r>
              <a:rPr lang="en-US" dirty="0">
                <a:latin typeface="Arial" panose="020B0604020202020204" pitchFamily="34" charset="0"/>
                <a:cs typeface="Arial" panose="020B0604020202020204" pitchFamily="34" charset="0"/>
              </a:rPr>
              <a:t>Levy and collect tax</a:t>
            </a:r>
          </a:p>
          <a:p>
            <a:r>
              <a:rPr lang="en-US" dirty="0">
                <a:latin typeface="Arial" panose="020B0604020202020204" pitchFamily="34" charset="0"/>
                <a:cs typeface="Arial" panose="020B0604020202020204" pitchFamily="34" charset="0"/>
              </a:rPr>
              <a:t>Past performance</a:t>
            </a:r>
          </a:p>
          <a:p>
            <a:r>
              <a:rPr lang="en-US" dirty="0">
                <a:latin typeface="Arial" panose="020B0604020202020204" pitchFamily="34" charset="0"/>
                <a:cs typeface="Arial" panose="020B0604020202020204" pitchFamily="34" charset="0"/>
              </a:rPr>
              <a:t>Single audits</a:t>
            </a:r>
          </a:p>
        </p:txBody>
      </p:sp>
      <p:pic>
        <p:nvPicPr>
          <p:cNvPr id="4" name="Picture 2" descr="Free Update icon | Update icons PNG, ICO or ICNS">
            <a:extLst>
              <a:ext uri="{FF2B5EF4-FFF2-40B4-BE49-F238E27FC236}">
                <a16:creationId xmlns:a16="http://schemas.microsoft.com/office/drawing/2014/main" id="{B6403CEE-A1D8-A106-A163-B37B17DFECA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417" t="20039" r="4908" b="17013"/>
          <a:stretch/>
        </p:blipFill>
        <p:spPr bwMode="auto">
          <a:xfrm>
            <a:off x="6752234" y="219631"/>
            <a:ext cx="2074468" cy="894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982719"/>
      </p:ext>
    </p:extLst>
  </p:cSld>
  <p:clrMapOvr>
    <a:masterClrMapping/>
  </p:clrMapOvr>
  <mc:AlternateContent xmlns:mc="http://schemas.openxmlformats.org/markup-compatibility/2006" xmlns:p14="http://schemas.microsoft.com/office/powerpoint/2010/main">
    <mc:Choice Requires="p14">
      <p:transition spd="slow" p14:dur="2000" advTm="119804"/>
    </mc:Choice>
    <mc:Fallback xmlns="">
      <p:transition spd="slow" advTm="11980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64960"/>
            <a:ext cx="7162800" cy="531222"/>
          </a:xfrm>
          <a:prstGeom prst="rect">
            <a:avLst/>
          </a:prstGeom>
          <a:noFill/>
        </p:spPr>
        <p:txBody>
          <a:bodyPr wrap="square" lIns="38405" tIns="19202" rIns="38405" bIns="19202" rtlCol="0">
            <a:spAutoFit/>
          </a:bodyPr>
          <a:lstStyle/>
          <a:p>
            <a:r>
              <a:rPr lang="en-US" sz="3200" b="1" dirty="0">
                <a:solidFill>
                  <a:srgbClr val="1E3C78"/>
                </a:solidFill>
                <a:latin typeface="Arial" panose="020B0604020202020204" pitchFamily="34" charset="0"/>
                <a:ea typeface="Playfair Display" charset="0"/>
                <a:cs typeface="Arial" panose="020B0604020202020204" pitchFamily="34" charset="0"/>
              </a:rPr>
              <a:t>Financial Capacity</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a:bodyPr>
          <a:lstStyle/>
          <a:p>
            <a:r>
              <a:rPr lang="en-US" dirty="0"/>
              <a:t>In Application Process:</a:t>
            </a:r>
          </a:p>
          <a:p>
            <a:pPr lvl="1"/>
            <a:r>
              <a:rPr lang="en-US" dirty="0"/>
              <a:t>The applicant must certify to its capacity and indicate its willingness to adhere to financial management controls included in any resulting grant award.</a:t>
            </a:r>
          </a:p>
          <a:p>
            <a:r>
              <a:rPr lang="en-US" dirty="0"/>
              <a:t>And If Recommended for Funding</a:t>
            </a:r>
          </a:p>
          <a:p>
            <a:pPr lvl="1"/>
            <a:r>
              <a:rPr lang="en-US" dirty="0"/>
              <a:t>Community must complete a Financial Capacity Self-Assessment to be used by TDA in a risk analysis prior to releasing any grant funds.</a:t>
            </a:r>
            <a:endParaRPr lang="en-US" dirty="0">
              <a:latin typeface="Arial" panose="020B0604020202020204" pitchFamily="34" charset="0"/>
              <a:cs typeface="Arial" panose="020B0604020202020204" pitchFamily="34" charset="0"/>
            </a:endParaRPr>
          </a:p>
        </p:txBody>
      </p:sp>
      <p:pic>
        <p:nvPicPr>
          <p:cNvPr id="4" name="Picture 2" descr="Free Update icon | Update icons PNG, ICO or ICNS">
            <a:extLst>
              <a:ext uri="{FF2B5EF4-FFF2-40B4-BE49-F238E27FC236}">
                <a16:creationId xmlns:a16="http://schemas.microsoft.com/office/drawing/2014/main" id="{46140F5E-0DD3-3E3D-3F65-DF0B113E3EC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417" t="20039" r="4908" b="17013"/>
          <a:stretch/>
        </p:blipFill>
        <p:spPr bwMode="auto">
          <a:xfrm>
            <a:off x="6752234" y="219631"/>
            <a:ext cx="2074468" cy="894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854790"/>
      </p:ext>
    </p:extLst>
  </p:cSld>
  <p:clrMapOvr>
    <a:masterClrMapping/>
  </p:clrMapOvr>
  <mc:AlternateContent xmlns:mc="http://schemas.openxmlformats.org/markup-compatibility/2006" xmlns:p14="http://schemas.microsoft.com/office/powerpoint/2010/main">
    <mc:Choice Requires="p14">
      <p:transition spd="slow" p14:dur="2000" advTm="46888"/>
    </mc:Choice>
    <mc:Fallback xmlns="">
      <p:transition spd="slow" advTm="46888"/>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915063" y="386014"/>
            <a:ext cx="7162800" cy="531222"/>
          </a:xfrm>
          <a:prstGeom prst="rect">
            <a:avLst/>
          </a:prstGeom>
          <a:noFill/>
        </p:spPr>
        <p:txBody>
          <a:bodyPr wrap="square" lIns="38405" tIns="19202" rIns="38405" bIns="19202" rtlCol="0">
            <a:spAutoFit/>
          </a:bodyPr>
          <a:lstStyle/>
          <a:p>
            <a:r>
              <a:rPr lang="en-US" sz="3200" b="1" dirty="0">
                <a:solidFill>
                  <a:srgbClr val="1E3C78"/>
                </a:solidFill>
                <a:latin typeface="Arial" panose="020B0604020202020204" pitchFamily="34" charset="0"/>
                <a:ea typeface="Playfair Display" charset="0"/>
                <a:cs typeface="Arial" panose="020B0604020202020204" pitchFamily="34" charset="0"/>
              </a:rPr>
              <a:t>Citizen Participation – At a Glance</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graphicFrame>
        <p:nvGraphicFramePr>
          <p:cNvPr id="2" name="Diagram 1">
            <a:extLst>
              <a:ext uri="{FF2B5EF4-FFF2-40B4-BE49-F238E27FC236}">
                <a16:creationId xmlns:a16="http://schemas.microsoft.com/office/drawing/2014/main" id="{6E4067E8-9D0E-4008-B157-41F0D10DCE2A}"/>
              </a:ext>
            </a:extLst>
          </p:cNvPr>
          <p:cNvGraphicFramePr/>
          <p:nvPr>
            <p:extLst>
              <p:ext uri="{D42A27DB-BD31-4B8C-83A1-F6EECF244321}">
                <p14:modId xmlns:p14="http://schemas.microsoft.com/office/powerpoint/2010/main" val="2840809034"/>
              </p:ext>
            </p:extLst>
          </p:nvPr>
        </p:nvGraphicFramePr>
        <p:xfrm>
          <a:off x="67892" y="1083619"/>
          <a:ext cx="9008216" cy="55192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35188928"/>
      </p:ext>
    </p:extLst>
  </p:cSld>
  <p:clrMapOvr>
    <a:masterClrMapping/>
  </p:clrMapOvr>
  <mc:AlternateContent xmlns:mc="http://schemas.openxmlformats.org/markup-compatibility/2006" xmlns:p14="http://schemas.microsoft.com/office/powerpoint/2010/main">
    <mc:Choice Requires="p14">
      <p:transition spd="slow" p14:dur="2000" advTm="20369"/>
    </mc:Choice>
    <mc:Fallback xmlns="">
      <p:transition spd="slow" advTm="2036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449817"/>
            <a:ext cx="7162800" cy="469666"/>
          </a:xfrm>
          <a:prstGeom prst="rect">
            <a:avLst/>
          </a:prstGeom>
          <a:noFill/>
        </p:spPr>
        <p:txBody>
          <a:bodyPr wrap="square" lIns="38405" tIns="19202" rIns="38405" bIns="19202" rtlCol="0">
            <a:spAutoFit/>
          </a:bodyPr>
          <a:lstStyle/>
          <a:p>
            <a:r>
              <a:rPr lang="en-US" sz="2800" b="1" dirty="0">
                <a:solidFill>
                  <a:srgbClr val="1E3C78"/>
                </a:solidFill>
                <a:latin typeface="Arial" panose="020B0604020202020204" pitchFamily="34" charset="0"/>
                <a:ea typeface="Playfair Display" charset="0"/>
                <a:cs typeface="Arial" panose="020B0604020202020204" pitchFamily="34" charset="0"/>
              </a:rPr>
              <a:t>Public Notices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233363" y="1531149"/>
            <a:ext cx="7543800" cy="5105400"/>
          </a:xfrm>
        </p:spPr>
        <p:txBody>
          <a:bodyPr>
            <a:normAutofit/>
          </a:bodyPr>
          <a:lstStyle/>
          <a:p>
            <a:r>
              <a:rPr lang="en-US" dirty="0">
                <a:latin typeface="Arial" panose="020B0604020202020204" pitchFamily="34" charset="0"/>
                <a:cs typeface="Arial" panose="020B0604020202020204" pitchFamily="34" charset="0"/>
              </a:rPr>
              <a:t>Public Notice methods:</a:t>
            </a:r>
          </a:p>
          <a:p>
            <a:endParaRPr lang="en-US" sz="105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Publish notice in a newspaper of general circulation</a:t>
            </a:r>
          </a:p>
          <a:p>
            <a:pPr lvl="1"/>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Post notice in at least </a:t>
            </a:r>
            <a:r>
              <a:rPr lang="en-US" b="1" dirty="0">
                <a:latin typeface="Arial" panose="020B0604020202020204" pitchFamily="34" charset="0"/>
                <a:cs typeface="Arial" panose="020B0604020202020204" pitchFamily="34" charset="0"/>
              </a:rPr>
              <a:t>two</a:t>
            </a:r>
            <a:r>
              <a:rPr lang="en-US" dirty="0">
                <a:latin typeface="Arial" panose="020B0604020202020204" pitchFamily="34" charset="0"/>
                <a:cs typeface="Arial" panose="020B0604020202020204" pitchFamily="34" charset="0"/>
              </a:rPr>
              <a:t> public places</a:t>
            </a:r>
          </a:p>
          <a:p>
            <a:pPr lvl="2"/>
            <a:r>
              <a:rPr lang="en-US" dirty="0">
                <a:latin typeface="Arial" panose="020B0604020202020204" pitchFamily="34" charset="0"/>
                <a:cs typeface="Arial" panose="020B0604020202020204" pitchFamily="34" charset="0"/>
              </a:rPr>
              <a:t>Must include courthouse/city hall and a location within the benefit area (if applicable)</a:t>
            </a:r>
          </a:p>
          <a:p>
            <a:pPr lvl="2"/>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Post notice in </a:t>
            </a:r>
            <a:r>
              <a:rPr lang="en-US" b="1" dirty="0">
                <a:latin typeface="Arial" panose="020B0604020202020204" pitchFamily="34" charset="0"/>
                <a:cs typeface="Arial" panose="020B0604020202020204" pitchFamily="34" charset="0"/>
              </a:rPr>
              <a:t>one</a:t>
            </a:r>
            <a:r>
              <a:rPr lang="en-US" dirty="0">
                <a:latin typeface="Arial" panose="020B0604020202020204" pitchFamily="34" charset="0"/>
                <a:cs typeface="Arial" panose="020B0604020202020204" pitchFamily="34" charset="0"/>
              </a:rPr>
              <a:t> public place </a:t>
            </a:r>
            <a:r>
              <a:rPr lang="en-US" u="sng" dirty="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rPr>
              <a:t>publish on the Grant Applicant’s website</a:t>
            </a:r>
          </a:p>
        </p:txBody>
      </p:sp>
    </p:spTree>
    <p:extLst>
      <p:ext uri="{BB962C8B-B14F-4D97-AF65-F5344CB8AC3E}">
        <p14:creationId xmlns:p14="http://schemas.microsoft.com/office/powerpoint/2010/main" val="903407875"/>
      </p:ext>
    </p:extLst>
  </p:cSld>
  <p:clrMapOvr>
    <a:masterClrMapping/>
  </p:clrMapOvr>
  <mc:AlternateContent xmlns:mc="http://schemas.openxmlformats.org/markup-compatibility/2006" xmlns:p14="http://schemas.microsoft.com/office/powerpoint/2010/main">
    <mc:Choice Requires="p14">
      <p:transition spd="slow" p14:dur="2000" advTm="78053"/>
    </mc:Choice>
    <mc:Fallback xmlns="">
      <p:transition spd="slow" advTm="7805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449817"/>
            <a:ext cx="7162800" cy="469666"/>
          </a:xfrm>
          <a:prstGeom prst="rect">
            <a:avLst/>
          </a:prstGeom>
          <a:noFill/>
        </p:spPr>
        <p:txBody>
          <a:bodyPr wrap="square" lIns="38405" tIns="19202" rIns="38405" bIns="19202" rtlCol="0">
            <a:spAutoFit/>
          </a:bodyPr>
          <a:lstStyle/>
          <a:p>
            <a:r>
              <a:rPr lang="en-US" sz="2800" b="1" dirty="0">
                <a:solidFill>
                  <a:srgbClr val="1E3C78"/>
                </a:solidFill>
                <a:latin typeface="Arial" panose="020B0604020202020204" pitchFamily="34" charset="0"/>
                <a:ea typeface="Playfair Display" charset="0"/>
                <a:cs typeface="Arial" panose="020B0604020202020204" pitchFamily="34" charset="0"/>
              </a:rPr>
              <a:t>Documentation of Notice</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a:bodyPr>
          <a:lstStyle/>
          <a:p>
            <a:r>
              <a:rPr lang="en-US" dirty="0">
                <a:latin typeface="Arial" panose="020B0604020202020204" pitchFamily="34" charset="0"/>
                <a:cs typeface="Arial" panose="020B0604020202020204" pitchFamily="34" charset="0"/>
              </a:rPr>
              <a:t>Public notice documentation:</a:t>
            </a:r>
          </a:p>
          <a:p>
            <a:endParaRPr lang="en-US" sz="105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Copy of the published notice in the newspaper AND a publisher’s affidavit.</a:t>
            </a:r>
          </a:p>
          <a:p>
            <a:pPr lvl="1"/>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Photos of the notice posted at the location(s) AND an affidavit of posting.</a:t>
            </a:r>
          </a:p>
          <a:p>
            <a:pPr lvl="1"/>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Screenshot of the website with date and URL visible AND affidavit of posting.</a:t>
            </a:r>
          </a:p>
        </p:txBody>
      </p:sp>
    </p:spTree>
    <p:extLst>
      <p:ext uri="{BB962C8B-B14F-4D97-AF65-F5344CB8AC3E}">
        <p14:creationId xmlns:p14="http://schemas.microsoft.com/office/powerpoint/2010/main" val="2908640718"/>
      </p:ext>
    </p:extLst>
  </p:cSld>
  <p:clrMapOvr>
    <a:masterClrMapping/>
  </p:clrMapOvr>
  <mc:AlternateContent xmlns:mc="http://schemas.openxmlformats.org/markup-compatibility/2006" xmlns:p14="http://schemas.microsoft.com/office/powerpoint/2010/main">
    <mc:Choice Requires="p14">
      <p:transition spd="slow" p14:dur="2000" advTm="50527"/>
    </mc:Choice>
    <mc:Fallback xmlns="">
      <p:transition spd="slow" advTm="50527"/>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51610</TotalTime>
  <Words>3178</Words>
  <Application>Microsoft Office PowerPoint</Application>
  <PresentationFormat>On-screen Show (4:3)</PresentationFormat>
  <Paragraphs>251</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Courier New</vt:lpstr>
      <vt:lpstr>Lato</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Texas Dept. of Agriculture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TDA</dc:creator>
  <cp:lastModifiedBy>Crystal Ortegon</cp:lastModifiedBy>
  <cp:revision>513</cp:revision>
  <cp:lastPrinted>2022-04-11T14:41:57Z</cp:lastPrinted>
  <dcterms:created xsi:type="dcterms:W3CDTF">2003-07-21T19:16:01Z</dcterms:created>
  <dcterms:modified xsi:type="dcterms:W3CDTF">2023-02-28T17:56:05Z</dcterms:modified>
</cp:coreProperties>
</file>